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ial" panose="020B0604020202020204" pitchFamily="34" charset="0"/>
      <p:regular r:id="rId30"/>
    </p:embeddedFont>
    <p:embeddedFont>
      <p:font typeface="Arial Bold" panose="020B0704020202020204" pitchFamily="34" charset="0"/>
      <p:regular r:id="rId31"/>
      <p:bold r:id="rId32"/>
    </p:embeddedFont>
    <p:embeddedFont>
      <p:font typeface="Arimo Bold" panose="020B0604020202020204" charset="0"/>
      <p:regular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grpSp>
        <p:nvGrpSpPr>
          <p:cNvPr id="15" name="Group 15"/>
          <p:cNvGrpSpPr/>
          <p:nvPr/>
        </p:nvGrpSpPr>
        <p:grpSpPr>
          <a:xfrm>
            <a:off x="0" y="0"/>
            <a:ext cx="18288000" cy="10287000"/>
            <a:chOff x="0" y="0"/>
            <a:chExt cx="24384000" cy="13716000"/>
          </a:xfrm>
        </p:grpSpPr>
        <p:sp>
          <p:nvSpPr>
            <p:cNvPr id="16" name="Freeform 16"/>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FDDFB"/>
            </a:solidFill>
          </p:spPr>
        </p:sp>
      </p:grpSp>
      <p:sp>
        <p:nvSpPr>
          <p:cNvPr id="17" name="Freeform 17" descr="A white circle in the sky  Description automatically generated"/>
          <p:cNvSpPr/>
          <p:nvPr/>
        </p:nvSpPr>
        <p:spPr>
          <a:xfrm>
            <a:off x="41494" y="30734"/>
            <a:ext cx="18261874" cy="10287002"/>
          </a:xfrm>
          <a:custGeom>
            <a:avLst/>
            <a:gdLst/>
            <a:ahLst/>
            <a:cxnLst/>
            <a:rect l="l" t="t" r="r" b="b"/>
            <a:pathLst>
              <a:path w="18261874" h="10287002">
                <a:moveTo>
                  <a:pt x="0" y="0"/>
                </a:moveTo>
                <a:lnTo>
                  <a:pt x="18261874" y="0"/>
                </a:lnTo>
                <a:lnTo>
                  <a:pt x="18261874" y="10287002"/>
                </a:lnTo>
                <a:lnTo>
                  <a:pt x="0" y="10287002"/>
                </a:lnTo>
                <a:lnTo>
                  <a:pt x="0" y="0"/>
                </a:lnTo>
                <a:close/>
              </a:path>
            </a:pathLst>
          </a:custGeom>
          <a:blipFill>
            <a:blip r:embed="rId4"/>
            <a:stretch>
              <a:fillRect t="-7068" r="-751" b="-12170"/>
            </a:stretch>
          </a:blipFill>
        </p:spPr>
      </p:sp>
      <p:grpSp>
        <p:nvGrpSpPr>
          <p:cNvPr id="18" name="Group 18"/>
          <p:cNvGrpSpPr/>
          <p:nvPr/>
        </p:nvGrpSpPr>
        <p:grpSpPr>
          <a:xfrm>
            <a:off x="3704748" y="1436394"/>
            <a:ext cx="12653078" cy="7983744"/>
            <a:chOff x="0" y="0"/>
            <a:chExt cx="16870771" cy="10644992"/>
          </a:xfrm>
        </p:grpSpPr>
        <p:sp>
          <p:nvSpPr>
            <p:cNvPr id="19" name="Freeform 19"/>
            <p:cNvSpPr/>
            <p:nvPr/>
          </p:nvSpPr>
          <p:spPr>
            <a:xfrm>
              <a:off x="33909" y="33909"/>
              <a:ext cx="16802989" cy="10577195"/>
            </a:xfrm>
            <a:custGeom>
              <a:avLst/>
              <a:gdLst/>
              <a:ahLst/>
              <a:cxnLst/>
              <a:rect l="l" t="t" r="r" b="b"/>
              <a:pathLst>
                <a:path w="16802989" h="10577195">
                  <a:moveTo>
                    <a:pt x="0" y="0"/>
                  </a:moveTo>
                  <a:lnTo>
                    <a:pt x="16802989" y="0"/>
                  </a:lnTo>
                  <a:lnTo>
                    <a:pt x="16802989" y="10577195"/>
                  </a:lnTo>
                  <a:lnTo>
                    <a:pt x="0" y="10577195"/>
                  </a:lnTo>
                  <a:close/>
                </a:path>
              </a:pathLst>
            </a:custGeom>
            <a:solidFill>
              <a:srgbClr val="213163"/>
            </a:solidFill>
          </p:spPr>
        </p:sp>
        <p:sp>
          <p:nvSpPr>
            <p:cNvPr id="20" name="Freeform 20"/>
            <p:cNvSpPr/>
            <p:nvPr/>
          </p:nvSpPr>
          <p:spPr>
            <a:xfrm>
              <a:off x="0" y="0"/>
              <a:ext cx="16870807" cy="10645013"/>
            </a:xfrm>
            <a:custGeom>
              <a:avLst/>
              <a:gdLst/>
              <a:ahLst/>
              <a:cxnLst/>
              <a:rect l="l" t="t" r="r" b="b"/>
              <a:pathLst>
                <a:path w="16870807" h="10645013">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id="21" name="Group 21"/>
          <p:cNvGrpSpPr/>
          <p:nvPr/>
        </p:nvGrpSpPr>
        <p:grpSpPr>
          <a:xfrm>
            <a:off x="1951968" y="2020760"/>
            <a:ext cx="14021186" cy="6953610"/>
            <a:chOff x="0" y="0"/>
            <a:chExt cx="18694915" cy="9271480"/>
          </a:xfrm>
        </p:grpSpPr>
        <p:sp>
          <p:nvSpPr>
            <p:cNvPr id="22" name="Freeform 22"/>
            <p:cNvSpPr/>
            <p:nvPr/>
          </p:nvSpPr>
          <p:spPr>
            <a:xfrm>
              <a:off x="33909" y="33909"/>
              <a:ext cx="18627090" cy="9203690"/>
            </a:xfrm>
            <a:custGeom>
              <a:avLst/>
              <a:gdLst/>
              <a:ahLst/>
              <a:cxnLst/>
              <a:rect l="l" t="t" r="r" b="b"/>
              <a:pathLst>
                <a:path w="18627090" h="9203690">
                  <a:moveTo>
                    <a:pt x="0" y="0"/>
                  </a:moveTo>
                  <a:lnTo>
                    <a:pt x="18627090" y="0"/>
                  </a:lnTo>
                  <a:lnTo>
                    <a:pt x="18627090" y="9203690"/>
                  </a:lnTo>
                  <a:lnTo>
                    <a:pt x="0" y="9203690"/>
                  </a:lnTo>
                  <a:close/>
                </a:path>
              </a:pathLst>
            </a:custGeom>
            <a:solidFill>
              <a:srgbClr val="FFFFFF"/>
            </a:solidFill>
          </p:spPr>
        </p:sp>
        <p:sp>
          <p:nvSpPr>
            <p:cNvPr id="23" name="Freeform 23"/>
            <p:cNvSpPr/>
            <p:nvPr/>
          </p:nvSpPr>
          <p:spPr>
            <a:xfrm>
              <a:off x="0" y="0"/>
              <a:ext cx="18694908" cy="9271508"/>
            </a:xfrm>
            <a:custGeom>
              <a:avLst/>
              <a:gdLst/>
              <a:ahLst/>
              <a:cxnLst/>
              <a:rect l="l" t="t" r="r" b="b"/>
              <a:pathLst>
                <a:path w="18694908" h="92715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id="24" name="Group 24"/>
          <p:cNvGrpSpPr/>
          <p:nvPr/>
        </p:nvGrpSpPr>
        <p:grpSpPr>
          <a:xfrm>
            <a:off x="4955716" y="5549484"/>
            <a:ext cx="151928" cy="944630"/>
            <a:chOff x="0" y="0"/>
            <a:chExt cx="202571" cy="1259507"/>
          </a:xfrm>
        </p:grpSpPr>
        <p:sp>
          <p:nvSpPr>
            <p:cNvPr id="25" name="Freeform 25"/>
            <p:cNvSpPr/>
            <p:nvPr/>
          </p:nvSpPr>
          <p:spPr>
            <a:xfrm>
              <a:off x="33909" y="33909"/>
              <a:ext cx="134747" cy="1191768"/>
            </a:xfrm>
            <a:custGeom>
              <a:avLst/>
              <a:gdLst/>
              <a:ahLst/>
              <a:cxnLst/>
              <a:rect l="l" t="t" r="r" b="b"/>
              <a:pathLst>
                <a:path w="134747" h="1191768">
                  <a:moveTo>
                    <a:pt x="0" y="0"/>
                  </a:moveTo>
                  <a:lnTo>
                    <a:pt x="134747" y="0"/>
                  </a:lnTo>
                  <a:lnTo>
                    <a:pt x="134747" y="1191768"/>
                  </a:lnTo>
                  <a:lnTo>
                    <a:pt x="0" y="1191768"/>
                  </a:lnTo>
                  <a:close/>
                </a:path>
              </a:pathLst>
            </a:custGeom>
            <a:solidFill>
              <a:srgbClr val="FFE600"/>
            </a:solidFill>
          </p:spPr>
        </p:sp>
        <p:sp>
          <p:nvSpPr>
            <p:cNvPr id="26" name="Freeform 26"/>
            <p:cNvSpPr/>
            <p:nvPr/>
          </p:nvSpPr>
          <p:spPr>
            <a:xfrm>
              <a:off x="0" y="0"/>
              <a:ext cx="202565" cy="1259586"/>
            </a:xfrm>
            <a:custGeom>
              <a:avLst/>
              <a:gdLst/>
              <a:ahLst/>
              <a:cxnLst/>
              <a:rect l="l" t="t" r="r" b="b"/>
              <a:pathLst>
                <a:path w="202565" h="1259586">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id="27" name="TextBox 27"/>
          <p:cNvSpPr txBox="1"/>
          <p:nvPr/>
        </p:nvSpPr>
        <p:spPr>
          <a:xfrm>
            <a:off x="4150568" y="4456343"/>
            <a:ext cx="9867824" cy="794505"/>
          </a:xfrm>
          <a:prstGeom prst="rect">
            <a:avLst/>
          </a:prstGeom>
        </p:spPr>
        <p:txBody>
          <a:bodyPr lIns="0" tIns="0" rIns="0" bIns="0" rtlCol="0" anchor="t">
            <a:spAutoFit/>
          </a:bodyPr>
          <a:lstStyle/>
          <a:p>
            <a:pPr algn="l">
              <a:lnSpc>
                <a:spcPts val="4800"/>
              </a:lnSpc>
            </a:pPr>
            <a:r>
              <a:rPr lang="en-US" sz="4000">
                <a:solidFill>
                  <a:srgbClr val="161D23"/>
                </a:solidFill>
                <a:latin typeface="Arial Bold"/>
              </a:rPr>
              <a:t>NEXT GEN EMPLOYABILITY PROGRAM</a:t>
            </a:r>
          </a:p>
        </p:txBody>
      </p:sp>
      <p:sp>
        <p:nvSpPr>
          <p:cNvPr id="28" name="TextBox 28"/>
          <p:cNvSpPr txBox="1"/>
          <p:nvPr/>
        </p:nvSpPr>
        <p:spPr>
          <a:xfrm>
            <a:off x="5173684" y="5551461"/>
            <a:ext cx="7856516" cy="794505"/>
          </a:xfrm>
          <a:prstGeom prst="rect">
            <a:avLst/>
          </a:prstGeom>
        </p:spPr>
        <p:txBody>
          <a:bodyPr lIns="0" tIns="0" rIns="0" bIns="0" rtlCol="0" anchor="t">
            <a:spAutoFit/>
          </a:bodyPr>
          <a:lstStyle/>
          <a:p>
            <a:pPr algn="l">
              <a:lnSpc>
                <a:spcPts val="4800"/>
              </a:lnSpc>
            </a:pPr>
            <a:r>
              <a:rPr lang="en-US" sz="4000">
                <a:solidFill>
                  <a:srgbClr val="161D23"/>
                </a:solidFill>
                <a:latin typeface="Arial"/>
              </a:rPr>
              <a:t>Creating a future-ready workforce</a:t>
            </a:r>
          </a:p>
        </p:txBody>
      </p:sp>
      <p:sp>
        <p:nvSpPr>
          <p:cNvPr id="29" name="TextBox 29"/>
          <p:cNvSpPr txBox="1"/>
          <p:nvPr/>
        </p:nvSpPr>
        <p:spPr>
          <a:xfrm>
            <a:off x="2098675" y="7283141"/>
            <a:ext cx="2730990" cy="510143"/>
          </a:xfrm>
          <a:prstGeom prst="rect">
            <a:avLst/>
          </a:prstGeom>
        </p:spPr>
        <p:txBody>
          <a:bodyPr lIns="0" tIns="0" rIns="0" bIns="0" rtlCol="0" anchor="t">
            <a:spAutoFit/>
          </a:bodyPr>
          <a:lstStyle/>
          <a:p>
            <a:pPr algn="l">
              <a:lnSpc>
                <a:spcPts val="2879"/>
              </a:lnSpc>
            </a:pPr>
            <a:r>
              <a:rPr lang="en-US" sz="2400">
                <a:solidFill>
                  <a:srgbClr val="000000"/>
                </a:solidFill>
                <a:latin typeface="Arial"/>
              </a:rPr>
              <a:t>Team Members</a:t>
            </a:r>
          </a:p>
        </p:txBody>
      </p:sp>
      <p:sp>
        <p:nvSpPr>
          <p:cNvPr id="30" name="TextBox 30"/>
          <p:cNvSpPr txBox="1"/>
          <p:nvPr/>
        </p:nvSpPr>
        <p:spPr>
          <a:xfrm>
            <a:off x="2281630" y="7910231"/>
            <a:ext cx="5573704" cy="666849"/>
          </a:xfrm>
          <a:prstGeom prst="rect">
            <a:avLst/>
          </a:prstGeom>
        </p:spPr>
        <p:txBody>
          <a:bodyPr wrap="square" lIns="0" tIns="0" rIns="0" bIns="0" rtlCol="0" anchor="t">
            <a:spAutoFit/>
          </a:bodyPr>
          <a:lstStyle/>
          <a:p>
            <a:pPr algn="l">
              <a:lnSpc>
                <a:spcPts val="2640"/>
              </a:lnSpc>
            </a:pPr>
            <a:r>
              <a:rPr lang="en-US" sz="2200" dirty="0">
                <a:solidFill>
                  <a:srgbClr val="000000"/>
                </a:solidFill>
                <a:latin typeface="Arial"/>
              </a:rPr>
              <a:t>Student Name : </a:t>
            </a:r>
            <a:r>
              <a:rPr lang="en-US" sz="2200" dirty="0" err="1">
                <a:solidFill>
                  <a:srgbClr val="000000"/>
                </a:solidFill>
                <a:latin typeface="Arial"/>
              </a:rPr>
              <a:t>VENKATESHWARAN</a:t>
            </a:r>
            <a:r>
              <a:rPr lang="en-US" sz="2200" dirty="0">
                <a:solidFill>
                  <a:srgbClr val="000000"/>
                </a:solidFill>
                <a:latin typeface="Arial"/>
              </a:rPr>
              <a:t> P</a:t>
            </a:r>
          </a:p>
          <a:p>
            <a:pPr algn="l">
              <a:lnSpc>
                <a:spcPts val="2640"/>
              </a:lnSpc>
            </a:pPr>
            <a:r>
              <a:rPr lang="en-US" sz="2200" dirty="0">
                <a:solidFill>
                  <a:srgbClr val="000000"/>
                </a:solidFill>
                <a:latin typeface="Arial"/>
              </a:rPr>
              <a:t>Student ID : 712221205042</a:t>
            </a:r>
          </a:p>
        </p:txBody>
      </p:sp>
      <p:sp>
        <p:nvSpPr>
          <p:cNvPr id="31" name="AutoShape 31"/>
          <p:cNvSpPr/>
          <p:nvPr/>
        </p:nvSpPr>
        <p:spPr>
          <a:xfrm rot="5485">
            <a:off x="2197248" y="7838984"/>
            <a:ext cx="3979581" cy="0"/>
          </a:xfrm>
          <a:prstGeom prst="line">
            <a:avLst/>
          </a:prstGeom>
          <a:ln w="9525" cap="rnd">
            <a:solidFill>
              <a:srgbClr val="000000"/>
            </a:solidFill>
            <a:prstDash val="solid"/>
            <a:headEnd type="none" w="sm" len="sm"/>
            <a:tailEnd type="none" w="sm" len="sm"/>
          </a:ln>
        </p:spPr>
      </p:sp>
      <p:sp>
        <p:nvSpPr>
          <p:cNvPr id="32" name="TextBox 32"/>
          <p:cNvSpPr txBox="1"/>
          <p:nvPr/>
        </p:nvSpPr>
        <p:spPr>
          <a:xfrm>
            <a:off x="11284379" y="7252661"/>
            <a:ext cx="2730990" cy="510143"/>
          </a:xfrm>
          <a:prstGeom prst="rect">
            <a:avLst/>
          </a:prstGeom>
        </p:spPr>
        <p:txBody>
          <a:bodyPr lIns="0" tIns="0" rIns="0" bIns="0" rtlCol="0" anchor="t">
            <a:spAutoFit/>
          </a:bodyPr>
          <a:lstStyle/>
          <a:p>
            <a:pPr algn="l">
              <a:lnSpc>
                <a:spcPts val="2879"/>
              </a:lnSpc>
            </a:pPr>
            <a:r>
              <a:rPr lang="en-US" sz="2400">
                <a:solidFill>
                  <a:srgbClr val="000000"/>
                </a:solidFill>
                <a:latin typeface="Arial"/>
              </a:rPr>
              <a:t>College Name</a:t>
            </a:r>
          </a:p>
        </p:txBody>
      </p:sp>
      <p:sp>
        <p:nvSpPr>
          <p:cNvPr id="33" name="AutoShape 33"/>
          <p:cNvSpPr/>
          <p:nvPr/>
        </p:nvSpPr>
        <p:spPr>
          <a:xfrm rot="8004">
            <a:off x="11382951" y="7838984"/>
            <a:ext cx="2727021" cy="0"/>
          </a:xfrm>
          <a:prstGeom prst="line">
            <a:avLst/>
          </a:prstGeom>
          <a:ln w="9525" cap="rnd">
            <a:solidFill>
              <a:srgbClr val="000000"/>
            </a:solidFill>
            <a:prstDash val="solid"/>
            <a:headEnd type="none" w="sm" len="sm"/>
            <a:tailEnd type="none" w="sm" len="sm"/>
          </a:ln>
        </p:spPr>
      </p:sp>
      <p:sp>
        <p:nvSpPr>
          <p:cNvPr id="34" name="TextBox 34"/>
          <p:cNvSpPr txBox="1"/>
          <p:nvPr/>
        </p:nvSpPr>
        <p:spPr>
          <a:xfrm>
            <a:off x="11477570" y="7910231"/>
            <a:ext cx="4008228" cy="817959"/>
          </a:xfrm>
          <a:prstGeom prst="rect">
            <a:avLst/>
          </a:prstGeom>
        </p:spPr>
        <p:txBody>
          <a:bodyPr lIns="0" tIns="0" rIns="0" bIns="0" rtlCol="0" anchor="t">
            <a:spAutoFit/>
          </a:bodyPr>
          <a:lstStyle/>
          <a:p>
            <a:pPr algn="l">
              <a:lnSpc>
                <a:spcPts val="2640"/>
              </a:lnSpc>
            </a:pPr>
            <a:r>
              <a:rPr lang="en-US" sz="2200">
                <a:solidFill>
                  <a:srgbClr val="000000"/>
                </a:solidFill>
                <a:latin typeface="Arial"/>
              </a:rPr>
              <a:t>Park College of Engineering and technology</a:t>
            </a:r>
          </a:p>
        </p:txBody>
      </p:sp>
      <p:sp>
        <p:nvSpPr>
          <p:cNvPr id="35" name="Freeform 35"/>
          <p:cNvSpPr/>
          <p:nvPr/>
        </p:nvSpPr>
        <p:spPr>
          <a:xfrm>
            <a:off x="3669500" y="2498298"/>
            <a:ext cx="2293484" cy="1332404"/>
          </a:xfrm>
          <a:custGeom>
            <a:avLst/>
            <a:gdLst/>
            <a:ahLst/>
            <a:cxnLst/>
            <a:rect l="l" t="t" r="r" b="b"/>
            <a:pathLst>
              <a:path w="2293484" h="1332404">
                <a:moveTo>
                  <a:pt x="0" y="0"/>
                </a:moveTo>
                <a:lnTo>
                  <a:pt x="2293484" y="0"/>
                </a:lnTo>
                <a:lnTo>
                  <a:pt x="2293484" y="1332404"/>
                </a:lnTo>
                <a:lnTo>
                  <a:pt x="0" y="1332404"/>
                </a:lnTo>
                <a:lnTo>
                  <a:pt x="0" y="0"/>
                </a:lnTo>
                <a:close/>
              </a:path>
            </a:pathLst>
          </a:custGeom>
          <a:blipFill>
            <a:blip r:embed="rId5"/>
            <a:stretch>
              <a:fillRect/>
            </a:stretch>
          </a:blipFill>
        </p:spPr>
      </p:sp>
      <p:sp>
        <p:nvSpPr>
          <p:cNvPr id="36" name="Freeform 36" descr="A logo with people and map  Description automatically generated"/>
          <p:cNvSpPr/>
          <p:nvPr/>
        </p:nvSpPr>
        <p:spPr>
          <a:xfrm>
            <a:off x="12922378" y="2423332"/>
            <a:ext cx="1337128" cy="1332404"/>
          </a:xfrm>
          <a:custGeom>
            <a:avLst/>
            <a:gdLst/>
            <a:ahLst/>
            <a:cxnLst/>
            <a:rect l="l" t="t" r="r" b="b"/>
            <a:pathLst>
              <a:path w="1337128" h="1332404">
                <a:moveTo>
                  <a:pt x="0" y="0"/>
                </a:moveTo>
                <a:lnTo>
                  <a:pt x="1337128" y="0"/>
                </a:lnTo>
                <a:lnTo>
                  <a:pt x="1337128" y="1332404"/>
                </a:lnTo>
                <a:lnTo>
                  <a:pt x="0" y="1332404"/>
                </a:lnTo>
                <a:lnTo>
                  <a:pt x="0" y="0"/>
                </a:lnTo>
                <a:close/>
              </a:path>
            </a:pathLst>
          </a:custGeom>
          <a:blipFill>
            <a:blip r:embed="rId6"/>
            <a:stretch>
              <a:fillRect/>
            </a:stretch>
          </a:blipFill>
        </p:spPr>
      </p:sp>
      <p:sp>
        <p:nvSpPr>
          <p:cNvPr id="37" name="Freeform 37" descr="A close up of a logo  Description automatically generated"/>
          <p:cNvSpPr/>
          <p:nvPr/>
        </p:nvSpPr>
        <p:spPr>
          <a:xfrm>
            <a:off x="7855334" y="2573262"/>
            <a:ext cx="3174694" cy="1032546"/>
          </a:xfrm>
          <a:custGeom>
            <a:avLst/>
            <a:gdLst/>
            <a:ahLst/>
            <a:cxnLst/>
            <a:rect l="l" t="t" r="r" b="b"/>
            <a:pathLst>
              <a:path w="3174694" h="1032546">
                <a:moveTo>
                  <a:pt x="0" y="0"/>
                </a:moveTo>
                <a:lnTo>
                  <a:pt x="3174694" y="0"/>
                </a:lnTo>
                <a:lnTo>
                  <a:pt x="3174694" y="1032546"/>
                </a:lnTo>
                <a:lnTo>
                  <a:pt x="0" y="1032546"/>
                </a:lnTo>
                <a:lnTo>
                  <a:pt x="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Technology Used</a:t>
            </a:r>
          </a:p>
        </p:txBody>
      </p:sp>
      <p:sp>
        <p:nvSpPr>
          <p:cNvPr id="16" name="Freeform 16"/>
          <p:cNvSpPr/>
          <p:nvPr/>
        </p:nvSpPr>
        <p:spPr>
          <a:xfrm>
            <a:off x="2042342" y="3446514"/>
            <a:ext cx="5912938" cy="5146094"/>
          </a:xfrm>
          <a:custGeom>
            <a:avLst/>
            <a:gdLst/>
            <a:ahLst/>
            <a:cxnLst/>
            <a:rect l="l" t="t" r="r" b="b"/>
            <a:pathLst>
              <a:path w="5912938" h="5146094">
                <a:moveTo>
                  <a:pt x="0" y="0"/>
                </a:moveTo>
                <a:lnTo>
                  <a:pt x="5912938" y="0"/>
                </a:lnTo>
                <a:lnTo>
                  <a:pt x="5912938" y="5146094"/>
                </a:lnTo>
                <a:lnTo>
                  <a:pt x="0" y="5146094"/>
                </a:lnTo>
                <a:lnTo>
                  <a:pt x="0" y="0"/>
                </a:lnTo>
                <a:close/>
              </a:path>
            </a:pathLst>
          </a:custGeom>
          <a:blipFill>
            <a:blip r:embed="rId4"/>
            <a:stretch>
              <a:fillRect t="-2035" b="-2035"/>
            </a:stretch>
          </a:blipFill>
        </p:spPr>
      </p:sp>
      <p:sp>
        <p:nvSpPr>
          <p:cNvPr id="17" name="Freeform 17"/>
          <p:cNvSpPr/>
          <p:nvPr/>
        </p:nvSpPr>
        <p:spPr>
          <a:xfrm>
            <a:off x="9128760" y="3425384"/>
            <a:ext cx="8331198" cy="4181904"/>
          </a:xfrm>
          <a:custGeom>
            <a:avLst/>
            <a:gdLst/>
            <a:ahLst/>
            <a:cxnLst/>
            <a:rect l="l" t="t" r="r" b="b"/>
            <a:pathLst>
              <a:path w="8331198" h="4181904">
                <a:moveTo>
                  <a:pt x="0" y="0"/>
                </a:moveTo>
                <a:lnTo>
                  <a:pt x="8331198" y="0"/>
                </a:lnTo>
                <a:lnTo>
                  <a:pt x="8331198" y="4181904"/>
                </a:lnTo>
                <a:lnTo>
                  <a:pt x="0" y="4181904"/>
                </a:lnTo>
                <a:lnTo>
                  <a:pt x="0" y="0"/>
                </a:lnTo>
                <a:close/>
              </a:path>
            </a:pathLst>
          </a:custGeom>
          <a:blipFill>
            <a:blip r:embed="rId5"/>
            <a:stretch>
              <a:fillRect t="-6138" b="-6138"/>
            </a:stretch>
          </a:blipFill>
        </p:spPr>
      </p:sp>
      <p:sp>
        <p:nvSpPr>
          <p:cNvPr id="18" name="TextBox 18"/>
          <p:cNvSpPr txBox="1"/>
          <p:nvPr/>
        </p:nvSpPr>
        <p:spPr>
          <a:xfrm>
            <a:off x="2092162" y="2711592"/>
            <a:ext cx="6454088" cy="581264"/>
          </a:xfrm>
          <a:prstGeom prst="rect">
            <a:avLst/>
          </a:prstGeom>
        </p:spPr>
        <p:txBody>
          <a:bodyPr lIns="0" tIns="0" rIns="0" bIns="0" rtlCol="0" anchor="t">
            <a:spAutoFit/>
          </a:bodyPr>
          <a:lstStyle/>
          <a:p>
            <a:pPr algn="ctr">
              <a:lnSpc>
                <a:spcPts val="3359"/>
              </a:lnSpc>
            </a:pPr>
            <a:r>
              <a:rPr lang="en-US" sz="2799">
                <a:solidFill>
                  <a:srgbClr val="000000"/>
                </a:solidFill>
                <a:latin typeface="Arial"/>
              </a:rPr>
              <a:t>Front-end</a:t>
            </a:r>
          </a:p>
        </p:txBody>
      </p:sp>
      <p:sp>
        <p:nvSpPr>
          <p:cNvPr id="19" name="TextBox 19"/>
          <p:cNvSpPr txBox="1"/>
          <p:nvPr/>
        </p:nvSpPr>
        <p:spPr>
          <a:xfrm>
            <a:off x="9822912" y="2563614"/>
            <a:ext cx="6979058" cy="581264"/>
          </a:xfrm>
          <a:prstGeom prst="rect">
            <a:avLst/>
          </a:prstGeom>
        </p:spPr>
        <p:txBody>
          <a:bodyPr lIns="0" tIns="0" rIns="0" bIns="0" rtlCol="0" anchor="t">
            <a:spAutoFit/>
          </a:bodyPr>
          <a:lstStyle/>
          <a:p>
            <a:pPr algn="ctr">
              <a:lnSpc>
                <a:spcPts val="3359"/>
              </a:lnSpc>
            </a:pPr>
            <a:r>
              <a:rPr lang="en-US" sz="2799">
                <a:solidFill>
                  <a:srgbClr val="000000"/>
                </a:solidFill>
                <a:latin typeface="Arial"/>
              </a:rPr>
              <a:t>Back-end</a:t>
            </a:r>
          </a:p>
        </p:txBody>
      </p:sp>
      <p:sp>
        <p:nvSpPr>
          <p:cNvPr id="20" name="AutoShape 20"/>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21" name="TextBox 21"/>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Folder Structure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4810206" y="3325776"/>
            <a:ext cx="8667588" cy="6026044"/>
          </a:xfrm>
          <a:custGeom>
            <a:avLst/>
            <a:gdLst/>
            <a:ahLst/>
            <a:cxnLst/>
            <a:rect l="l" t="t" r="r" b="b"/>
            <a:pathLst>
              <a:path w="8667588" h="6026044">
                <a:moveTo>
                  <a:pt x="0" y="0"/>
                </a:moveTo>
                <a:lnTo>
                  <a:pt x="8667588" y="0"/>
                </a:lnTo>
                <a:lnTo>
                  <a:pt x="8667588" y="6026044"/>
                </a:lnTo>
                <a:lnTo>
                  <a:pt x="0" y="6026044"/>
                </a:lnTo>
                <a:lnTo>
                  <a:pt x="0" y="0"/>
                </a:lnTo>
                <a:close/>
              </a:path>
            </a:pathLst>
          </a:custGeom>
          <a:blipFill>
            <a:blip r:embed="rId4"/>
            <a:stretch>
              <a:fillRect t="-17526" b="-17526"/>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396342" y="3350248"/>
            <a:ext cx="11203324" cy="6001572"/>
          </a:xfrm>
          <a:custGeom>
            <a:avLst/>
            <a:gdLst/>
            <a:ahLst/>
            <a:cxnLst/>
            <a:rect l="l" t="t" r="r" b="b"/>
            <a:pathLst>
              <a:path w="11203324" h="6001572">
                <a:moveTo>
                  <a:pt x="0" y="0"/>
                </a:moveTo>
                <a:lnTo>
                  <a:pt x="11203324" y="0"/>
                </a:lnTo>
                <a:lnTo>
                  <a:pt x="11203324" y="6001572"/>
                </a:lnTo>
                <a:lnTo>
                  <a:pt x="0" y="6001572"/>
                </a:lnTo>
                <a:lnTo>
                  <a:pt x="0" y="0"/>
                </a:lnTo>
                <a:close/>
              </a:path>
            </a:pathLst>
          </a:custGeom>
          <a:blipFill>
            <a:blip r:embed="rId4"/>
            <a:stretch>
              <a:fillRect t="-18987" b="-18987"/>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396342" y="3304134"/>
            <a:ext cx="11141850" cy="6047688"/>
          </a:xfrm>
          <a:custGeom>
            <a:avLst/>
            <a:gdLst/>
            <a:ahLst/>
            <a:cxnLst/>
            <a:rect l="l" t="t" r="r" b="b"/>
            <a:pathLst>
              <a:path w="11141850" h="6047688">
                <a:moveTo>
                  <a:pt x="0" y="0"/>
                </a:moveTo>
                <a:lnTo>
                  <a:pt x="11141850" y="0"/>
                </a:lnTo>
                <a:lnTo>
                  <a:pt x="11141850" y="6047688"/>
                </a:lnTo>
                <a:lnTo>
                  <a:pt x="0" y="6047688"/>
                </a:lnTo>
                <a:lnTo>
                  <a:pt x="0" y="0"/>
                </a:lnTo>
                <a:close/>
              </a:path>
            </a:pathLst>
          </a:custGeom>
          <a:blipFill>
            <a:blip r:embed="rId4"/>
            <a:stretch>
              <a:fillRect t="-18475" b="-18475"/>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models.py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427078" y="3288766"/>
            <a:ext cx="11203324" cy="6063050"/>
          </a:xfrm>
          <a:custGeom>
            <a:avLst/>
            <a:gdLst/>
            <a:ahLst/>
            <a:cxnLst/>
            <a:rect l="l" t="t" r="r" b="b"/>
            <a:pathLst>
              <a:path w="11203324" h="6063050">
                <a:moveTo>
                  <a:pt x="0" y="0"/>
                </a:moveTo>
                <a:lnTo>
                  <a:pt x="11203324" y="0"/>
                </a:lnTo>
                <a:lnTo>
                  <a:pt x="11203324" y="6063050"/>
                </a:lnTo>
                <a:lnTo>
                  <a:pt x="0" y="6063050"/>
                </a:lnTo>
                <a:lnTo>
                  <a:pt x="0" y="0"/>
                </a:lnTo>
                <a:close/>
              </a:path>
            </a:pathLst>
          </a:custGeom>
          <a:blipFill>
            <a:blip r:embed="rId4"/>
            <a:stretch>
              <a:fillRect l="-4070" r="-4070"/>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20786"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Modelling &amp; Results</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views.py :</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Freeform 18"/>
          <p:cNvSpPr/>
          <p:nvPr/>
        </p:nvSpPr>
        <p:spPr>
          <a:xfrm>
            <a:off x="3211926" y="3058248"/>
            <a:ext cx="10972800" cy="6367972"/>
          </a:xfrm>
          <a:custGeom>
            <a:avLst/>
            <a:gdLst/>
            <a:ahLst/>
            <a:cxnLst/>
            <a:rect l="l" t="t" r="r" b="b"/>
            <a:pathLst>
              <a:path w="10972800" h="6367972">
                <a:moveTo>
                  <a:pt x="0" y="0"/>
                </a:moveTo>
                <a:lnTo>
                  <a:pt x="10972800" y="0"/>
                </a:lnTo>
                <a:lnTo>
                  <a:pt x="10972800" y="6367972"/>
                </a:lnTo>
                <a:lnTo>
                  <a:pt x="0" y="6367972"/>
                </a:lnTo>
                <a:lnTo>
                  <a:pt x="0" y="0"/>
                </a:lnTo>
                <a:close/>
              </a:path>
            </a:pathLst>
          </a:custGeom>
          <a:blipFill>
            <a:blip r:embed="rId4"/>
            <a:stretch>
              <a:fillRect l="-10048" r="-10048"/>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403125" y="1222459"/>
            <a:ext cx="17481750" cy="816266"/>
          </a:xfrm>
          <a:prstGeom prst="rect">
            <a:avLst/>
          </a:prstGeom>
        </p:spPr>
        <p:txBody>
          <a:bodyPr lIns="0" tIns="0" rIns="0" bIns="0" rtlCol="0" anchor="t">
            <a:spAutoFit/>
          </a:bodyPr>
          <a:lstStyle/>
          <a:p>
            <a:pPr algn="ctr">
              <a:lnSpc>
                <a:spcPts val="5759"/>
              </a:lnSpc>
            </a:pPr>
            <a:r>
              <a:rPr lang="en-US" sz="4800">
                <a:solidFill>
                  <a:srgbClr val="000000"/>
                </a:solidFill>
                <a:latin typeface="Arial"/>
              </a:rPr>
              <a:t>Homepage</a:t>
            </a:r>
          </a:p>
        </p:txBody>
      </p:sp>
      <p:sp>
        <p:nvSpPr>
          <p:cNvPr id="16" name="Freeform 16"/>
          <p:cNvSpPr/>
          <p:nvPr/>
        </p:nvSpPr>
        <p:spPr>
          <a:xfrm>
            <a:off x="676194" y="2130150"/>
            <a:ext cx="16935610" cy="7560658"/>
          </a:xfrm>
          <a:custGeom>
            <a:avLst/>
            <a:gdLst/>
            <a:ahLst/>
            <a:cxnLst/>
            <a:rect l="l" t="t" r="r" b="b"/>
            <a:pathLst>
              <a:path w="16935610" h="7560658">
                <a:moveTo>
                  <a:pt x="0" y="0"/>
                </a:moveTo>
                <a:lnTo>
                  <a:pt x="16935610" y="0"/>
                </a:lnTo>
                <a:lnTo>
                  <a:pt x="16935610" y="7560658"/>
                </a:lnTo>
                <a:lnTo>
                  <a:pt x="0" y="7560658"/>
                </a:lnTo>
                <a:lnTo>
                  <a:pt x="0" y="0"/>
                </a:lnTo>
                <a:close/>
              </a:path>
            </a:pathLst>
          </a:custGeom>
          <a:blipFill>
            <a:blip r:embed="rId3"/>
            <a:stretch>
              <a:fillRect t="-8029" b="-8029"/>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45114"/>
            <a:ext cx="15772860" cy="1390184"/>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About-Us-Page</a:t>
            </a:r>
          </a:p>
        </p:txBody>
      </p:sp>
      <p:sp>
        <p:nvSpPr>
          <p:cNvPr id="16" name="Freeform 16"/>
          <p:cNvSpPr/>
          <p:nvPr/>
        </p:nvSpPr>
        <p:spPr>
          <a:xfrm>
            <a:off x="5378824" y="2243738"/>
            <a:ext cx="7407408" cy="7637932"/>
          </a:xfrm>
          <a:custGeom>
            <a:avLst/>
            <a:gdLst/>
            <a:ahLst/>
            <a:cxnLst/>
            <a:rect l="l" t="t" r="r" b="b"/>
            <a:pathLst>
              <a:path w="7407408" h="7637932">
                <a:moveTo>
                  <a:pt x="0" y="0"/>
                </a:moveTo>
                <a:lnTo>
                  <a:pt x="7407408" y="0"/>
                </a:lnTo>
                <a:lnTo>
                  <a:pt x="7407408" y="7637932"/>
                </a:lnTo>
                <a:lnTo>
                  <a:pt x="0" y="7637932"/>
                </a:lnTo>
                <a:lnTo>
                  <a:pt x="0" y="0"/>
                </a:lnTo>
                <a:close/>
              </a:path>
            </a:pathLst>
          </a:custGeom>
          <a:blipFill>
            <a:blip r:embed="rId3"/>
            <a:stretch>
              <a:fillRect t="-48333" b="-48333"/>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212850"/>
            <a:ext cx="15772860" cy="1322448"/>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Service-Page</a:t>
            </a:r>
          </a:p>
        </p:txBody>
      </p:sp>
      <p:sp>
        <p:nvSpPr>
          <p:cNvPr id="16" name="Freeform 16"/>
          <p:cNvSpPr/>
          <p:nvPr/>
        </p:nvSpPr>
        <p:spPr>
          <a:xfrm>
            <a:off x="630090" y="2289840"/>
            <a:ext cx="16950980" cy="7806980"/>
          </a:xfrm>
          <a:custGeom>
            <a:avLst/>
            <a:gdLst/>
            <a:ahLst/>
            <a:cxnLst/>
            <a:rect l="l" t="t" r="r" b="b"/>
            <a:pathLst>
              <a:path w="16950980" h="7806980">
                <a:moveTo>
                  <a:pt x="0" y="0"/>
                </a:moveTo>
                <a:lnTo>
                  <a:pt x="16950980" y="0"/>
                </a:lnTo>
                <a:lnTo>
                  <a:pt x="16950980" y="7806980"/>
                </a:lnTo>
                <a:lnTo>
                  <a:pt x="0" y="7806980"/>
                </a:lnTo>
                <a:lnTo>
                  <a:pt x="0" y="0"/>
                </a:lnTo>
                <a:close/>
              </a:path>
            </a:pathLst>
          </a:custGeom>
          <a:blipFill>
            <a:blip r:embed="rId3"/>
            <a:stretch>
              <a:fillRect t="-481" b="-481"/>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229782"/>
            <a:ext cx="15772860" cy="13055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Login-Page</a:t>
            </a:r>
          </a:p>
        </p:txBody>
      </p:sp>
      <p:sp>
        <p:nvSpPr>
          <p:cNvPr id="16" name="Freeform 16"/>
          <p:cNvSpPr/>
          <p:nvPr/>
        </p:nvSpPr>
        <p:spPr>
          <a:xfrm>
            <a:off x="2504994" y="2243738"/>
            <a:ext cx="13062858" cy="7007840"/>
          </a:xfrm>
          <a:custGeom>
            <a:avLst/>
            <a:gdLst/>
            <a:ahLst/>
            <a:cxnLst/>
            <a:rect l="l" t="t" r="r" b="b"/>
            <a:pathLst>
              <a:path w="13062858" h="7007840">
                <a:moveTo>
                  <a:pt x="0" y="0"/>
                </a:moveTo>
                <a:lnTo>
                  <a:pt x="13062858" y="0"/>
                </a:lnTo>
                <a:lnTo>
                  <a:pt x="13062858" y="7007840"/>
                </a:lnTo>
                <a:lnTo>
                  <a:pt x="0" y="7007840"/>
                </a:lnTo>
                <a:lnTo>
                  <a:pt x="0" y="0"/>
                </a:lnTo>
                <a:close/>
              </a:path>
            </a:pathLst>
          </a:custGeom>
          <a:blipFill>
            <a:blip r:embed="rId3"/>
            <a:stretch>
              <a:fillRect t="-12640" b="-12640"/>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Freeform 15" descr="A blue and white rectangle with a white border  Description automatically generated"/>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16" name="TextBox 16"/>
          <p:cNvSpPr txBox="1"/>
          <p:nvPr/>
        </p:nvSpPr>
        <p:spPr>
          <a:xfrm>
            <a:off x="4845524" y="1568655"/>
            <a:ext cx="8566472" cy="1238509"/>
          </a:xfrm>
          <a:prstGeom prst="rect">
            <a:avLst/>
          </a:prstGeom>
        </p:spPr>
        <p:txBody>
          <a:bodyPr lIns="0" tIns="0" rIns="0" bIns="0" rtlCol="0" anchor="t">
            <a:spAutoFit/>
          </a:bodyPr>
          <a:lstStyle/>
          <a:p>
            <a:pPr algn="ctr">
              <a:lnSpc>
                <a:spcPts val="7860"/>
              </a:lnSpc>
            </a:pPr>
            <a:r>
              <a:rPr lang="en-US" sz="4000">
                <a:solidFill>
                  <a:srgbClr val="213164"/>
                </a:solidFill>
                <a:latin typeface="Arial Bold"/>
              </a:rPr>
              <a:t>CAPSTONE PROJECT SHOWCASE</a:t>
            </a:r>
          </a:p>
        </p:txBody>
      </p:sp>
      <p:grpSp>
        <p:nvGrpSpPr>
          <p:cNvPr id="17" name="Group 17"/>
          <p:cNvGrpSpPr/>
          <p:nvPr/>
        </p:nvGrpSpPr>
        <p:grpSpPr>
          <a:xfrm>
            <a:off x="1887220" y="6050280"/>
            <a:ext cx="14505940" cy="1112052"/>
            <a:chOff x="0" y="0"/>
            <a:chExt cx="19341253" cy="1482736"/>
          </a:xfrm>
        </p:grpSpPr>
        <p:sp>
          <p:nvSpPr>
            <p:cNvPr id="18" name="Freeform 18"/>
            <p:cNvSpPr/>
            <p:nvPr/>
          </p:nvSpPr>
          <p:spPr>
            <a:xfrm>
              <a:off x="33909" y="33909"/>
              <a:ext cx="19273520" cy="1414907"/>
            </a:xfrm>
            <a:custGeom>
              <a:avLst/>
              <a:gdLst/>
              <a:ahLst/>
              <a:cxnLst/>
              <a:rect l="l" t="t" r="r" b="b"/>
              <a:pathLst>
                <a:path w="19273520" h="1414907">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id="19" name="Freeform 19"/>
            <p:cNvSpPr/>
            <p:nvPr/>
          </p:nvSpPr>
          <p:spPr>
            <a:xfrm>
              <a:off x="0" y="0"/>
              <a:ext cx="19341339" cy="1482725"/>
            </a:xfrm>
            <a:custGeom>
              <a:avLst/>
              <a:gdLst/>
              <a:ahLst/>
              <a:cxnLst/>
              <a:rect l="l" t="t" r="r" b="b"/>
              <a:pathLst>
                <a:path w="19341339" h="1482725">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DFDDFB"/>
            </a:solidFill>
          </p:spPr>
        </p:sp>
      </p:grpSp>
      <p:sp>
        <p:nvSpPr>
          <p:cNvPr id="20" name="TextBox 20"/>
          <p:cNvSpPr txBox="1"/>
          <p:nvPr/>
        </p:nvSpPr>
        <p:spPr>
          <a:xfrm>
            <a:off x="3143260" y="6291066"/>
            <a:ext cx="11678286" cy="554280"/>
          </a:xfrm>
          <a:prstGeom prst="rect">
            <a:avLst/>
          </a:prstGeom>
        </p:spPr>
        <p:txBody>
          <a:bodyPr lIns="0" tIns="0" rIns="0" bIns="0" rtlCol="0" anchor="t">
            <a:spAutoFit/>
          </a:bodyPr>
          <a:lstStyle/>
          <a:p>
            <a:pPr algn="ctr">
              <a:lnSpc>
                <a:spcPts val="3992"/>
              </a:lnSpc>
            </a:pPr>
            <a:r>
              <a:rPr lang="en-US" sz="3200">
                <a:solidFill>
                  <a:srgbClr val="000000"/>
                </a:solidFill>
                <a:latin typeface="Arial Bold"/>
              </a:rPr>
              <a:t>Notes Sharing Web Application using Django Framework</a:t>
            </a:r>
          </a:p>
        </p:txBody>
      </p:sp>
      <p:sp>
        <p:nvSpPr>
          <p:cNvPr id="21" name="TextBox 21"/>
          <p:cNvSpPr txBox="1"/>
          <p:nvPr/>
        </p:nvSpPr>
        <p:spPr>
          <a:xfrm>
            <a:off x="7744460" y="5332944"/>
            <a:ext cx="2799080" cy="554280"/>
          </a:xfrm>
          <a:prstGeom prst="rect">
            <a:avLst/>
          </a:prstGeom>
        </p:spPr>
        <p:txBody>
          <a:bodyPr lIns="0" tIns="0" rIns="0" bIns="0" rtlCol="0" anchor="t">
            <a:spAutoFit/>
          </a:bodyPr>
          <a:lstStyle/>
          <a:p>
            <a:pPr algn="ctr">
              <a:lnSpc>
                <a:spcPts val="3992"/>
              </a:lnSpc>
            </a:pPr>
            <a:r>
              <a:rPr lang="en-US" sz="3200">
                <a:solidFill>
                  <a:srgbClr val="FFFFFF"/>
                </a:solidFill>
                <a:latin typeface="Arial Bold"/>
              </a:rPr>
              <a:t>Project Title</a:t>
            </a:r>
          </a:p>
        </p:txBody>
      </p:sp>
      <p:sp>
        <p:nvSpPr>
          <p:cNvPr id="22" name="TextBox 22"/>
          <p:cNvSpPr txBox="1"/>
          <p:nvPr/>
        </p:nvSpPr>
        <p:spPr>
          <a:xfrm>
            <a:off x="2553626" y="7983746"/>
            <a:ext cx="13180750" cy="1100840"/>
          </a:xfrm>
          <a:prstGeom prst="rect">
            <a:avLst/>
          </a:prstGeom>
        </p:spPr>
        <p:txBody>
          <a:bodyPr lIns="0" tIns="0" rIns="0" bIns="0" rtlCol="0" anchor="t">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Admin-Page</a:t>
            </a:r>
          </a:p>
        </p:txBody>
      </p:sp>
      <p:sp>
        <p:nvSpPr>
          <p:cNvPr id="16" name="Freeform 16"/>
          <p:cNvSpPr/>
          <p:nvPr/>
        </p:nvSpPr>
        <p:spPr>
          <a:xfrm>
            <a:off x="2627940" y="2243738"/>
            <a:ext cx="13032120" cy="7576456"/>
          </a:xfrm>
          <a:custGeom>
            <a:avLst/>
            <a:gdLst/>
            <a:ahLst/>
            <a:cxnLst/>
            <a:rect l="l" t="t" r="r" b="b"/>
            <a:pathLst>
              <a:path w="13032120" h="7576456">
                <a:moveTo>
                  <a:pt x="0" y="0"/>
                </a:moveTo>
                <a:lnTo>
                  <a:pt x="13032120" y="0"/>
                </a:lnTo>
                <a:lnTo>
                  <a:pt x="13032120" y="7576456"/>
                </a:lnTo>
                <a:lnTo>
                  <a:pt x="0" y="7576456"/>
                </a:lnTo>
                <a:lnTo>
                  <a:pt x="0" y="0"/>
                </a:lnTo>
                <a:close/>
              </a:path>
            </a:pathLst>
          </a:custGeom>
          <a:blipFill>
            <a:blip r:embed="rId3"/>
            <a:stretch>
              <a:fillRect l="-10323" r="-10323"/>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Add/Update User-Page</a:t>
            </a:r>
          </a:p>
        </p:txBody>
      </p:sp>
      <p:sp>
        <p:nvSpPr>
          <p:cNvPr id="16" name="Freeform 16"/>
          <p:cNvSpPr/>
          <p:nvPr/>
        </p:nvSpPr>
        <p:spPr>
          <a:xfrm>
            <a:off x="2428154" y="2305210"/>
            <a:ext cx="13262642" cy="7315200"/>
          </a:xfrm>
          <a:custGeom>
            <a:avLst/>
            <a:gdLst/>
            <a:ahLst/>
            <a:cxnLst/>
            <a:rect l="l" t="t" r="r" b="b"/>
            <a:pathLst>
              <a:path w="13262642" h="7315200">
                <a:moveTo>
                  <a:pt x="0" y="0"/>
                </a:moveTo>
                <a:lnTo>
                  <a:pt x="13262642" y="0"/>
                </a:lnTo>
                <a:lnTo>
                  <a:pt x="13262642" y="7315200"/>
                </a:lnTo>
                <a:lnTo>
                  <a:pt x="0" y="7315200"/>
                </a:lnTo>
                <a:lnTo>
                  <a:pt x="0" y="0"/>
                </a:lnTo>
                <a:close/>
              </a:path>
            </a:pathLst>
          </a:custGeom>
          <a:blipFill>
            <a:blip r:embed="rId3"/>
            <a:stretch>
              <a:fillRect l="-8599" r="-8599"/>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Add/Update Contact-Page</a:t>
            </a:r>
          </a:p>
        </p:txBody>
      </p:sp>
      <p:sp>
        <p:nvSpPr>
          <p:cNvPr id="16" name="Freeform 16"/>
          <p:cNvSpPr/>
          <p:nvPr/>
        </p:nvSpPr>
        <p:spPr>
          <a:xfrm>
            <a:off x="2382048" y="2228370"/>
            <a:ext cx="13247274" cy="7176888"/>
          </a:xfrm>
          <a:custGeom>
            <a:avLst/>
            <a:gdLst/>
            <a:ahLst/>
            <a:cxnLst/>
            <a:rect l="l" t="t" r="r" b="b"/>
            <a:pathLst>
              <a:path w="13247274" h="7176888">
                <a:moveTo>
                  <a:pt x="0" y="0"/>
                </a:moveTo>
                <a:lnTo>
                  <a:pt x="13247274" y="0"/>
                </a:lnTo>
                <a:lnTo>
                  <a:pt x="13247274" y="7176888"/>
                </a:lnTo>
                <a:lnTo>
                  <a:pt x="0" y="7176888"/>
                </a:lnTo>
                <a:lnTo>
                  <a:pt x="0" y="0"/>
                </a:lnTo>
                <a:close/>
              </a:path>
            </a:pathLst>
          </a:custGeom>
          <a:blipFill>
            <a:blip r:embed="rId3"/>
            <a:stretch>
              <a:fillRect l="-8411" r="-8411"/>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Update profile-Page</a:t>
            </a:r>
          </a:p>
        </p:txBody>
      </p:sp>
      <p:sp>
        <p:nvSpPr>
          <p:cNvPr id="16" name="Freeform 16"/>
          <p:cNvSpPr/>
          <p:nvPr/>
        </p:nvSpPr>
        <p:spPr>
          <a:xfrm>
            <a:off x="6370736" y="2182264"/>
            <a:ext cx="5545626" cy="7622562"/>
          </a:xfrm>
          <a:custGeom>
            <a:avLst/>
            <a:gdLst/>
            <a:ahLst/>
            <a:cxnLst/>
            <a:rect l="l" t="t" r="r" b="b"/>
            <a:pathLst>
              <a:path w="5545626" h="7622562">
                <a:moveTo>
                  <a:pt x="0" y="0"/>
                </a:moveTo>
                <a:lnTo>
                  <a:pt x="5545626" y="0"/>
                </a:lnTo>
                <a:lnTo>
                  <a:pt x="5545626" y="7622562"/>
                </a:lnTo>
                <a:lnTo>
                  <a:pt x="0" y="7622562"/>
                </a:lnTo>
                <a:lnTo>
                  <a:pt x="0" y="0"/>
                </a:lnTo>
                <a:close/>
              </a:path>
            </a:pathLst>
          </a:custGeom>
          <a:blipFill>
            <a:blip r:embed="rId3"/>
            <a:stretch>
              <a:fillRect t="-21677" b="-21677"/>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1257120" y="1178982"/>
            <a:ext cx="15772860" cy="1356316"/>
          </a:xfrm>
          <a:prstGeom prst="rect">
            <a:avLst/>
          </a:prstGeom>
        </p:spPr>
        <p:txBody>
          <a:bodyPr lIns="0" tIns="0" rIns="0" bIns="0" rtlCol="0" anchor="t">
            <a:spAutoFit/>
          </a:bodyPr>
          <a:lstStyle/>
          <a:p>
            <a:pPr algn="ctr">
              <a:lnSpc>
                <a:spcPts val="3359"/>
              </a:lnSpc>
            </a:pPr>
            <a:r>
              <a:rPr lang="en-US" sz="2799">
                <a:solidFill>
                  <a:srgbClr val="000000"/>
                </a:solidFill>
                <a:latin typeface="Arial Bold"/>
              </a:rPr>
              <a:t>Add Notes-Page</a:t>
            </a:r>
          </a:p>
        </p:txBody>
      </p:sp>
      <p:sp>
        <p:nvSpPr>
          <p:cNvPr id="16" name="Freeform 16"/>
          <p:cNvSpPr/>
          <p:nvPr/>
        </p:nvSpPr>
        <p:spPr>
          <a:xfrm>
            <a:off x="2515138" y="2228370"/>
            <a:ext cx="13237132" cy="7299832"/>
          </a:xfrm>
          <a:custGeom>
            <a:avLst/>
            <a:gdLst/>
            <a:ahLst/>
            <a:cxnLst/>
            <a:rect l="l" t="t" r="r" b="b"/>
            <a:pathLst>
              <a:path w="13237132" h="7299832">
                <a:moveTo>
                  <a:pt x="0" y="0"/>
                </a:moveTo>
                <a:lnTo>
                  <a:pt x="13237132" y="0"/>
                </a:lnTo>
                <a:lnTo>
                  <a:pt x="13237132" y="7299832"/>
                </a:lnTo>
                <a:lnTo>
                  <a:pt x="0" y="7299832"/>
                </a:lnTo>
                <a:lnTo>
                  <a:pt x="0" y="0"/>
                </a:lnTo>
                <a:close/>
              </a:path>
            </a:pathLst>
          </a:custGeom>
          <a:blipFill>
            <a:blip r:embed="rId3"/>
            <a:stretch>
              <a:fillRect l="-7594" r="-7594"/>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2"/>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430106" y="1372657"/>
            <a:ext cx="16843714" cy="116264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Future Enhancements</a:t>
            </a:r>
          </a:p>
          <a:p>
            <a:pPr algn="l">
              <a:lnSpc>
                <a:spcPts val="3840"/>
              </a:lnSpc>
            </a:pPr>
            <a:endParaRPr lang="en-US" sz="3200">
              <a:solidFill>
                <a:srgbClr val="213163"/>
              </a:solidFill>
              <a:latin typeface="Arial Bold"/>
            </a:endParaRPr>
          </a:p>
        </p:txBody>
      </p:sp>
      <p:sp>
        <p:nvSpPr>
          <p:cNvPr id="16" name="TextBox 16"/>
          <p:cNvSpPr txBox="1"/>
          <p:nvPr/>
        </p:nvSpPr>
        <p:spPr>
          <a:xfrm>
            <a:off x="521544" y="2514343"/>
            <a:ext cx="16660834" cy="7484983"/>
          </a:xfrm>
          <a:prstGeom prst="rect">
            <a:avLst/>
          </a:prstGeom>
        </p:spPr>
        <p:txBody>
          <a:bodyPr lIns="0" tIns="0" rIns="0" bIns="0" rtlCol="0" anchor="t">
            <a:spAutoFit/>
          </a:bodyPr>
          <a:lstStyle/>
          <a:p>
            <a:pPr marL="772160" lvl="1" indent="-386080" algn="l">
              <a:lnSpc>
                <a:spcPts val="3840"/>
              </a:lnSpc>
              <a:buFont typeface="Arial"/>
              <a:buChar char="•"/>
            </a:pPr>
            <a:r>
              <a:rPr lang="en-US" sz="3200">
                <a:solidFill>
                  <a:srgbClr val="0D0D0D"/>
                </a:solidFill>
                <a:latin typeface="Arial"/>
              </a:rPr>
              <a:t>Mobile Application: Develop a companion mobile app for the notes sharing platform to extend accessibility and convenience for users on-the-go.</a:t>
            </a:r>
          </a:p>
          <a:p>
            <a:pPr marL="772160" lvl="1" indent="-386080" algn="l">
              <a:lnSpc>
                <a:spcPts val="3840"/>
              </a:lnSpc>
              <a:buFont typeface="Arial"/>
              <a:buChar char="•"/>
            </a:pPr>
            <a:r>
              <a:rPr lang="en-US" sz="3200">
                <a:solidFill>
                  <a:srgbClr val="0D0D0D"/>
                </a:solidFill>
                <a:latin typeface="Arial"/>
              </a:rPr>
              <a:t>Enhanced Collaboration Tools: Integrate additional collaboration features such as real-time chat, version history tracking, and commenting to further facilitate teamwork and communication among users.</a:t>
            </a:r>
          </a:p>
          <a:p>
            <a:pPr marL="772160" lvl="1" indent="-386080" algn="l">
              <a:lnSpc>
                <a:spcPts val="3840"/>
              </a:lnSpc>
              <a:buFont typeface="Arial"/>
              <a:buChar char="•"/>
            </a:pPr>
            <a:r>
              <a:rPr lang="en-US" sz="3200">
                <a:solidFill>
                  <a:srgbClr val="0D0D0D"/>
                </a:solidFill>
                <a:latin typeface="Arial"/>
              </a:rPr>
              <a:t>Offline Mode: Implement offline functionality to allow users to access and edit notes even when they're not connected to the internet, with automatic synchronization once connectivity is restored.</a:t>
            </a:r>
          </a:p>
          <a:p>
            <a:pPr marL="772160" lvl="1" indent="-386080" algn="l">
              <a:lnSpc>
                <a:spcPts val="3840"/>
              </a:lnSpc>
              <a:buFont typeface="Arial"/>
              <a:buChar char="•"/>
            </a:pPr>
            <a:r>
              <a:rPr lang="en-US" sz="3200">
                <a:solidFill>
                  <a:srgbClr val="0D0D0D"/>
                </a:solidFill>
                <a:latin typeface="Arial"/>
              </a:rPr>
              <a:t>Advanced Search and Filtering: Enhance search capabilities with advanced filtering options, tag-based organization, and full-text search functionality to quickly locate and retrieve relevant notes.</a:t>
            </a:r>
          </a:p>
          <a:p>
            <a:pPr marL="772160" lvl="1" indent="-386080" algn="l">
              <a:lnSpc>
                <a:spcPts val="3840"/>
              </a:lnSpc>
              <a:buFont typeface="Arial"/>
              <a:buChar char="•"/>
            </a:pPr>
            <a:r>
              <a:rPr lang="en-US" sz="3200">
                <a:solidFill>
                  <a:srgbClr val="0D0D0D"/>
                </a:solidFill>
                <a:latin typeface="Arial"/>
              </a:rPr>
              <a:t>Multi-language Support: Add support for multiple languages to cater to a global user base and enhance accessibility for non-English speakers.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Conclusion</a:t>
            </a: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
        <p:nvSpPr>
          <p:cNvPr id="18" name="TextBox 18"/>
          <p:cNvSpPr txBox="1"/>
          <p:nvPr/>
        </p:nvSpPr>
        <p:spPr>
          <a:xfrm>
            <a:off x="368744" y="2017670"/>
            <a:ext cx="16783466" cy="6613684"/>
          </a:xfrm>
          <a:prstGeom prst="rect">
            <a:avLst/>
          </a:prstGeom>
        </p:spPr>
        <p:txBody>
          <a:bodyPr lIns="0" tIns="0" rIns="0" bIns="0" rtlCol="0" anchor="t">
            <a:spAutoFit/>
          </a:bodyPr>
          <a:lstStyle/>
          <a:p>
            <a:pPr algn="l">
              <a:lnSpc>
                <a:spcPts val="3359"/>
              </a:lnSpc>
            </a:pPr>
            <a:endParaRPr/>
          </a:p>
          <a:p>
            <a:pPr algn="l">
              <a:lnSpc>
                <a:spcPts val="3840"/>
              </a:lnSpc>
            </a:pPr>
            <a:r>
              <a:rPr lang="en-US" sz="3200">
                <a:solidFill>
                  <a:srgbClr val="000000"/>
                </a:solidFill>
                <a:latin typeface="Arial"/>
              </a:rPr>
              <a:t>          </a:t>
            </a:r>
            <a:r>
              <a:rPr lang="en-US" sz="3200">
                <a:solidFill>
                  <a:srgbClr val="0D0D0D"/>
                </a:solidFill>
                <a:latin typeface="Arial"/>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7009056" y="4653135"/>
            <a:ext cx="4298038" cy="964853"/>
          </a:xfrm>
          <a:prstGeom prst="rect">
            <a:avLst/>
          </a:prstGeom>
        </p:spPr>
        <p:txBody>
          <a:bodyPr lIns="0" tIns="0" rIns="0" bIns="0" rtlCol="0" anchor="t">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0"/>
            <a:ext cx="17090178"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Abstract</a:t>
            </a: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On the backend, Django provides a robust framework for building scalable web applications. </a:t>
            </a:r>
          </a:p>
          <a:p>
            <a:pPr algn="l">
              <a:lnSpc>
                <a:spcPts val="480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endParaRPr lang="en-US" sz="3200">
              <a:solidFill>
                <a:srgbClr val="213163"/>
              </a:solidFill>
              <a:latin typeface="Arial Bold"/>
            </a:endParaRPr>
          </a:p>
        </p:txBody>
      </p:sp>
      <p:sp>
        <p:nvSpPr>
          <p:cNvPr id="16" name="AutoShape 16"/>
          <p:cNvSpPr/>
          <p:nvPr/>
        </p:nvSpPr>
        <p:spPr>
          <a:xfrm rot="3577">
            <a:off x="-378362"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3956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0"/>
            <a:ext cx="17090178"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Abstract</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a:t>
            </a:r>
            <a:r>
              <a:rPr lang="en-US" sz="3200">
                <a:solidFill>
                  <a:srgbClr val="0D0D0D"/>
                </a:solidFill>
                <a:latin typeface="Arial"/>
              </a:rPr>
              <a:t>Python, being the primary language of Django, is used for implementing the core functionality of the application. Django's built-in features such as authentication, routing, and ORM (Object-Relational Mapping) streamline the development process.</a:t>
            </a: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r>
              <a:rPr lang="en-US" sz="3200">
                <a:solidFill>
                  <a:srgbClr val="0D0D0D"/>
                </a:solidFill>
                <a:latin typeface="Arial"/>
              </a:rPr>
              <a:t>SQL is employed as the database management system to store and manage the notes data efficiently. Through Django's ORM, SQL queries are seamlessly integrated into the application logic, enabling smooth interaction between the backend and the database.</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      Overall, this project aims to demonstrate the integration of frontend and backend technologies to develop a functional and user-friendly Notes Sharing Web Application using the Django framework.</a:t>
            </a: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       </a:t>
            </a:r>
          </a:p>
          <a:p>
            <a:pPr algn="l">
              <a:lnSpc>
                <a:spcPts val="480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r>
              <a:rPr lang="en-US" sz="3200">
                <a:solidFill>
                  <a:srgbClr val="213163"/>
                </a:solidFill>
                <a:latin typeface="Arial Bold"/>
              </a:rPr>
              <a:t>     </a:t>
            </a:r>
          </a:p>
          <a:p>
            <a:pPr algn="l">
              <a:lnSpc>
                <a:spcPts val="3840"/>
              </a:lnSpc>
            </a:pPr>
            <a:endParaRPr lang="en-US" sz="3200">
              <a:solidFill>
                <a:srgbClr val="213163"/>
              </a:solidFill>
              <a:latin typeface="Arial Bold"/>
            </a:endParaRPr>
          </a:p>
        </p:txBody>
      </p:sp>
      <p:sp>
        <p:nvSpPr>
          <p:cNvPr id="16" name="AutoShape 16"/>
          <p:cNvSpPr/>
          <p:nvPr/>
        </p:nvSpPr>
        <p:spPr>
          <a:xfrm rot="3577">
            <a:off x="-378362"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3956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31" y="1389010"/>
            <a:ext cx="17059442" cy="528351"/>
          </a:xfrm>
          <a:prstGeom prst="rect">
            <a:avLst/>
          </a:prstGeom>
        </p:spPr>
        <p:txBody>
          <a:bodyPr lIns="0" tIns="0" rIns="0" bIns="0" rtlCol="0" anchor="t">
            <a:spAutoFit/>
          </a:bodyPr>
          <a:lstStyle/>
          <a:p>
            <a:pPr marL="772160" lvl="1" indent="-386080" algn="l">
              <a:lnSpc>
                <a:spcPts val="3840"/>
              </a:lnSpc>
              <a:buAutoNum type="arabicPeriod"/>
            </a:pPr>
            <a:r>
              <a:rPr lang="en-US" sz="3200">
                <a:solidFill>
                  <a:srgbClr val="213163"/>
                </a:solidFill>
                <a:latin typeface="Arial Bold"/>
              </a:rPr>
              <a:t>Problem Statement </a:t>
            </a:r>
          </a:p>
          <a:p>
            <a:pPr marL="772160" lvl="1" indent="-386080" algn="l">
              <a:lnSpc>
                <a:spcPts val="3840"/>
              </a:lnSpc>
            </a:pPr>
            <a:r>
              <a:rPr lang="en-US" sz="3200">
                <a:solidFill>
                  <a:srgbClr val="213163"/>
                </a:solidFill>
                <a:latin typeface="Arial Bold"/>
              </a:rPr>
              <a:t>      </a:t>
            </a:r>
            <a:r>
              <a:rPr lang="en-US" sz="3200">
                <a:solidFill>
                  <a:srgbClr val="0D0D0D"/>
                </a:solidFill>
                <a:latin typeface="Arial"/>
              </a:rPr>
              <a:t>The problem statement for this project is to develop a collaborative notes sharing web application using the Django framework that addresses the following challenges:</a:t>
            </a: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a:rPr>
              <a:t>   1.Lack of real-time collaboration features in existing note-taking applications.</a:t>
            </a:r>
          </a:p>
          <a:p>
            <a:pPr marL="772160" lvl="1" indent="-386080" algn="l">
              <a:lnSpc>
                <a:spcPts val="3840"/>
              </a:lnSpc>
            </a:pPr>
            <a:r>
              <a:rPr lang="en-US" sz="3200">
                <a:solidFill>
                  <a:srgbClr val="0D0D0D"/>
                </a:solidFill>
                <a:latin typeface="Arial"/>
              </a:rPr>
              <a:t>   2. Absence of an intuitive and user-friendly interface for creating, editing, and organizing                     notes.</a:t>
            </a:r>
          </a:p>
          <a:p>
            <a:pPr marL="772160" lvl="1" indent="-386080" algn="l">
              <a:lnSpc>
                <a:spcPts val="3840"/>
              </a:lnSpc>
            </a:pPr>
            <a:r>
              <a:rPr lang="en-US" sz="3200">
                <a:solidFill>
                  <a:srgbClr val="0D0D0D"/>
                </a:solidFill>
                <a:latin typeface="Arial"/>
              </a:rPr>
              <a:t>   3. Insufficient customization options for note formatting and organization.</a:t>
            </a:r>
          </a:p>
          <a:p>
            <a:pPr marL="772160" lvl="1" indent="-386080" algn="l">
              <a:lnSpc>
                <a:spcPts val="3840"/>
              </a:lnSpc>
            </a:pPr>
            <a:r>
              <a:rPr lang="en-US" sz="3200">
                <a:solidFill>
                  <a:srgbClr val="0D0D0D"/>
                </a:solidFill>
                <a:latin typeface="Arial"/>
              </a:rPr>
              <a:t>   4. Security and privacy concerns when sharing sensitive information or collaborating on notes.</a:t>
            </a:r>
          </a:p>
          <a:p>
            <a:pPr marL="772160" lvl="1" indent="-386080" algn="l">
              <a:lnSpc>
                <a:spcPts val="3840"/>
              </a:lnSpc>
            </a:pPr>
            <a:r>
              <a:rPr lang="en-US" sz="3200">
                <a:solidFill>
                  <a:srgbClr val="0D0D0D"/>
                </a:solidFill>
                <a:latin typeface="Arial"/>
              </a:rPr>
              <a:t>   5. Inefficient data management and retrieval methods in existing solutions.</a:t>
            </a: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a:rPr>
              <a:t>   By addressing these challenges, the project aims to provide users with a comprehensive and secure platform for sharing notes and collaborating with others in real-time, thereby enhancing productivity and knowledge sharing in various domains.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a:p>
            <a:pPr marL="965200" lvl="1" indent="-482600" algn="l">
              <a:lnSpc>
                <a:spcPts val="480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51522"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Project Overview</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a:t>
            </a:r>
            <a:r>
              <a:rPr lang="en-US" sz="3200">
                <a:solidFill>
                  <a:srgbClr val="0D0D0D"/>
                </a:solidFill>
                <a:latin typeface="Arial Bold"/>
              </a:rPr>
              <a:t>Title: Notes Sharing Web Application using Django Framework</a:t>
            </a:r>
          </a:p>
          <a:p>
            <a:pPr algn="l">
              <a:lnSpc>
                <a:spcPts val="3840"/>
              </a:lnSpc>
            </a:pPr>
            <a:endParaRPr lang="en-US" sz="3200">
              <a:solidFill>
                <a:srgbClr val="0D0D0D"/>
              </a:solidFill>
              <a:latin typeface="Arial Bold"/>
            </a:endParaRPr>
          </a:p>
          <a:p>
            <a:pPr algn="l">
              <a:lnSpc>
                <a:spcPts val="3840"/>
              </a:lnSpc>
            </a:pPr>
            <a:r>
              <a:rPr lang="en-US" sz="3200">
                <a:solidFill>
                  <a:srgbClr val="0D0D0D"/>
                </a:solidFill>
                <a:latin typeface="Arial"/>
              </a:rPr>
              <a:t>Objective: Develop a modern and intuitive web application for seamless notes sharing and real-time collaboration.</a:t>
            </a:r>
          </a:p>
          <a:p>
            <a:pPr algn="l">
              <a:lnSpc>
                <a:spcPts val="3840"/>
              </a:lnSpc>
            </a:pPr>
            <a:r>
              <a:rPr lang="en-US" sz="3200">
                <a:solidFill>
                  <a:srgbClr val="0D0D0D"/>
                </a:solidFill>
                <a:latin typeface="Arial"/>
              </a:rPr>
              <a:t> Features:</a:t>
            </a:r>
          </a:p>
          <a:p>
            <a:pPr algn="l">
              <a:lnSpc>
                <a:spcPts val="3840"/>
              </a:lnSpc>
            </a:pPr>
            <a:r>
              <a:rPr lang="en-US" sz="3200">
                <a:solidFill>
                  <a:srgbClr val="0D0D0D"/>
                </a:solidFill>
                <a:latin typeface="Arial"/>
              </a:rPr>
              <a:t>    1. User-friendly Interface: Intuitive interface for creating, editing, and organizing notes.</a:t>
            </a:r>
          </a:p>
          <a:p>
            <a:pPr algn="l">
              <a:lnSpc>
                <a:spcPts val="3840"/>
              </a:lnSpc>
            </a:pPr>
            <a:r>
              <a:rPr lang="en-US" sz="3200">
                <a:solidFill>
                  <a:srgbClr val="0D0D0D"/>
                </a:solidFill>
                <a:latin typeface="Arial"/>
              </a:rPr>
              <a:t>    2. Real-time Collaboration: Simultaneous editing and sharing of notes among multiple users.</a:t>
            </a:r>
          </a:p>
          <a:p>
            <a:pPr algn="l">
              <a:lnSpc>
                <a:spcPts val="3840"/>
              </a:lnSpc>
            </a:pPr>
            <a:r>
              <a:rPr lang="en-US" sz="3200">
                <a:solidFill>
                  <a:srgbClr val="0D0D0D"/>
                </a:solidFill>
                <a:latin typeface="Arial"/>
              </a:rPr>
              <a:t>    3. Customization Options: Flexible formatting and organization features for personalized note-taking.</a:t>
            </a:r>
          </a:p>
          <a:p>
            <a:pPr algn="l">
              <a:lnSpc>
                <a:spcPts val="3840"/>
              </a:lnSpc>
            </a:pPr>
            <a:r>
              <a:rPr lang="en-US" sz="3200">
                <a:solidFill>
                  <a:srgbClr val="0D0D0D"/>
                </a:solidFill>
                <a:latin typeface="Arial"/>
              </a:rPr>
              <a:t>    4. Secure Data Management: Implementation of robust security measures to protect user data and ensure privacy.</a:t>
            </a: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68729" y="1389012"/>
            <a:ext cx="17151522"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Project Overview</a:t>
            </a:r>
          </a:p>
          <a:p>
            <a:pPr algn="l">
              <a:lnSpc>
                <a:spcPts val="3840"/>
              </a:lnSpc>
            </a:pPr>
            <a:endParaRPr lang="en-US" sz="3200">
              <a:solidFill>
                <a:srgbClr val="213163"/>
              </a:solidFill>
              <a:latin typeface="Arial Bold"/>
            </a:endParaRPr>
          </a:p>
          <a:p>
            <a:pPr algn="l">
              <a:lnSpc>
                <a:spcPts val="3840"/>
              </a:lnSpc>
            </a:pPr>
            <a:r>
              <a:rPr lang="en-US" sz="3200">
                <a:solidFill>
                  <a:srgbClr val="213163"/>
                </a:solidFill>
                <a:latin typeface="Arial Bold"/>
              </a:rPr>
              <a:t>    5.</a:t>
            </a:r>
            <a:r>
              <a:rPr lang="en-US" sz="3200">
                <a:solidFill>
                  <a:srgbClr val="0D0D0D"/>
                </a:solidFill>
                <a:latin typeface="Arial"/>
              </a:rPr>
              <a:t> Django Framework: Utilization of Django framework for efficient backend development and database management.</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Bold"/>
              </a:rPr>
              <a:t>Technology Stack:</a:t>
            </a:r>
          </a:p>
          <a:p>
            <a:pPr algn="l">
              <a:lnSpc>
                <a:spcPts val="3840"/>
              </a:lnSpc>
            </a:pPr>
            <a:endParaRPr lang="en-US" sz="3200">
              <a:solidFill>
                <a:srgbClr val="0D0D0D"/>
              </a:solidFill>
              <a:latin typeface="Arial Bold"/>
            </a:endParaRPr>
          </a:p>
          <a:p>
            <a:pPr algn="l">
              <a:lnSpc>
                <a:spcPts val="3840"/>
              </a:lnSpc>
            </a:pPr>
            <a:r>
              <a:rPr lang="en-US" sz="3200">
                <a:solidFill>
                  <a:srgbClr val="0D0D0D"/>
                </a:solidFill>
                <a:latin typeface="Arial"/>
              </a:rPr>
              <a:t>Frontend: HTML, CSS, JavaScript</a:t>
            </a:r>
          </a:p>
          <a:p>
            <a:pPr algn="l">
              <a:lnSpc>
                <a:spcPts val="3840"/>
              </a:lnSpc>
            </a:pPr>
            <a:r>
              <a:rPr lang="en-US" sz="3200">
                <a:solidFill>
                  <a:srgbClr val="0D0D0D"/>
                </a:solidFill>
                <a:latin typeface="Arial"/>
              </a:rPr>
              <a:t>Backend: Python, Django, SQL</a:t>
            </a:r>
          </a:p>
          <a:p>
            <a:pPr algn="l">
              <a:lnSpc>
                <a:spcPts val="3840"/>
              </a:lnSpc>
            </a:pPr>
            <a:endParaRPr lang="en-US" sz="3200">
              <a:solidFill>
                <a:srgbClr val="0D0D0D"/>
              </a:solidFill>
              <a:latin typeface="Arial"/>
            </a:endParaRPr>
          </a:p>
          <a:p>
            <a:pPr algn="l">
              <a:lnSpc>
                <a:spcPts val="3840"/>
              </a:lnSpc>
            </a:pPr>
            <a:r>
              <a:rPr lang="en-US" sz="3200">
                <a:solidFill>
                  <a:srgbClr val="0D0D0D"/>
                </a:solidFill>
                <a:latin typeface="Arial"/>
              </a:rPr>
              <a:t>Outcome: A comprehensive notes sharing platform that enhances productivity and facilitates knowledge dissemination through seamless collaboration.</a:t>
            </a: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a:p>
            <a:pPr algn="l">
              <a:lnSpc>
                <a:spcPts val="3840"/>
              </a:lnSpc>
            </a:pPr>
            <a:endParaRPr lang="en-US" sz="3200">
              <a:solidFill>
                <a:srgbClr val="0D0D0D"/>
              </a:solidFill>
              <a:latin typeface="Arial"/>
            </a:endParaRPr>
          </a:p>
        </p:txBody>
      </p:sp>
      <p:sp>
        <p:nvSpPr>
          <p:cNvPr id="16" name="AutoShape 16"/>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7" name="TextBox 17"/>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Proposed Solution</a:t>
            </a:r>
          </a:p>
        </p:txBody>
      </p:sp>
      <p:sp>
        <p:nvSpPr>
          <p:cNvPr id="16" name="TextBox 16"/>
          <p:cNvSpPr txBox="1"/>
          <p:nvPr/>
        </p:nvSpPr>
        <p:spPr>
          <a:xfrm>
            <a:off x="368744" y="2183487"/>
            <a:ext cx="17028914" cy="6069211"/>
          </a:xfrm>
          <a:prstGeom prst="rect">
            <a:avLst/>
          </a:prstGeom>
        </p:spPr>
        <p:txBody>
          <a:bodyPr lIns="0" tIns="0" rIns="0" bIns="0" rtlCol="0" anchor="t">
            <a:spAutoFit/>
          </a:bodyPr>
          <a:lstStyle/>
          <a:p>
            <a:pPr algn="l">
              <a:lnSpc>
                <a:spcPts val="3840"/>
              </a:lnSpc>
            </a:pPr>
            <a:endParaRPr/>
          </a:p>
          <a:p>
            <a:pPr marL="772160" lvl="1" indent="-386080" algn="l">
              <a:lnSpc>
                <a:spcPts val="3840"/>
              </a:lnSpc>
              <a:buFont typeface="Arial"/>
              <a:buChar char="•"/>
            </a:pPr>
            <a:r>
              <a:rPr lang="en-US" sz="3200">
                <a:solidFill>
                  <a:srgbClr val="0D0D0D"/>
                </a:solidFill>
                <a:latin typeface="Arial"/>
              </a:rPr>
              <a:t>Real-time Collaboration: Implement WebSocket technology for real-time communication between users, enabling simultaneous editing and sharing of notes.</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Intuitive User Interface: Design a modern and user-friendly interface using HTML, CSS, and JavaScript for easy note creation, editing, and organization.</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Customization Features: Provide rich formatting options and organizational tools to personalize note-taking experience.</a:t>
            </a:r>
          </a:p>
          <a:p>
            <a:pPr marL="772160" lvl="1" indent="-386080" algn="l">
              <a:lnSpc>
                <a:spcPts val="3840"/>
              </a:lnSpc>
            </a:pPr>
            <a:endParaRPr lang="en-US" sz="3200">
              <a:solidFill>
                <a:srgbClr val="0D0D0D"/>
              </a:solidFill>
              <a:latin typeface="Arial"/>
            </a:endParaRPr>
          </a:p>
          <a:p>
            <a:pPr marL="772160" lvl="1" indent="-386080" algn="l">
              <a:lnSpc>
                <a:spcPts val="3840"/>
              </a:lnSpc>
              <a:buFont typeface="Arial"/>
              <a:buChar char="•"/>
            </a:pPr>
            <a:r>
              <a:rPr lang="en-US" sz="3200">
                <a:solidFill>
                  <a:srgbClr val="0D0D0D"/>
                </a:solidFill>
                <a:latin typeface="Arial"/>
              </a:rPr>
              <a:t>Robust Security Measures: Implement authentication, authorization, and encryption techniques to ensure data privacy and secure collaboration.</a:t>
            </a:r>
          </a:p>
        </p:txBody>
      </p:sp>
      <p:sp>
        <p:nvSpPr>
          <p:cNvPr id="17" name="AutoShape 17"/>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8" name="TextBox 18"/>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66856" y="125568"/>
            <a:ext cx="2218944" cy="1169312"/>
            <a:chOff x="0" y="0"/>
            <a:chExt cx="2958592" cy="1559083"/>
          </a:xfrm>
        </p:grpSpPr>
        <p:sp>
          <p:nvSpPr>
            <p:cNvPr id="3" name="Freeform 3"/>
            <p:cNvSpPr/>
            <p:nvPr/>
          </p:nvSpPr>
          <p:spPr>
            <a:xfrm>
              <a:off x="0" y="0"/>
              <a:ext cx="2958592" cy="1559052"/>
            </a:xfrm>
            <a:custGeom>
              <a:avLst/>
              <a:gdLst/>
              <a:ahLst/>
              <a:cxnLst/>
              <a:rect l="l" t="t" r="r" b="b"/>
              <a:pathLst>
                <a:path w="2958592" h="1559052">
                  <a:moveTo>
                    <a:pt x="0" y="0"/>
                  </a:moveTo>
                  <a:lnTo>
                    <a:pt x="2958592" y="0"/>
                  </a:lnTo>
                  <a:lnTo>
                    <a:pt x="2958592" y="1559052"/>
                  </a:lnTo>
                  <a:lnTo>
                    <a:pt x="0" y="1559052"/>
                  </a:lnTo>
                  <a:close/>
                </a:path>
              </a:pathLst>
            </a:custGeom>
            <a:solidFill>
              <a:srgbClr val="FFFFFF"/>
            </a:solidFill>
          </p:spPr>
        </p:sp>
      </p:grpSp>
      <p:sp>
        <p:nvSpPr>
          <p:cNvPr id="4" name="Freeform 4" descr="A close up of a sign  Description automatically generated"/>
          <p:cNvSpPr/>
          <p:nvPr/>
        </p:nvSpPr>
        <p:spPr>
          <a:xfrm>
            <a:off x="15599502" y="177834"/>
            <a:ext cx="2467748" cy="824952"/>
          </a:xfrm>
          <a:custGeom>
            <a:avLst/>
            <a:gdLst/>
            <a:ahLst/>
            <a:cxnLst/>
            <a:rect l="l" t="t" r="r" b="b"/>
            <a:pathLst>
              <a:path w="2467748" h="824952">
                <a:moveTo>
                  <a:pt x="0" y="0"/>
                </a:moveTo>
                <a:lnTo>
                  <a:pt x="2467748" y="0"/>
                </a:lnTo>
                <a:lnTo>
                  <a:pt x="2467748" y="824952"/>
                </a:lnTo>
                <a:lnTo>
                  <a:pt x="0" y="824952"/>
                </a:lnTo>
                <a:lnTo>
                  <a:pt x="0" y="0"/>
                </a:lnTo>
                <a:close/>
              </a:path>
            </a:pathLst>
          </a:custGeom>
          <a:blipFill>
            <a:blip r:embed="rId3"/>
            <a:stretch>
              <a:fillRect/>
            </a:stretch>
          </a:blipFill>
        </p:spPr>
      </p:sp>
      <p:grpSp>
        <p:nvGrpSpPr>
          <p:cNvPr id="5" name="Group 5"/>
          <p:cNvGrpSpPr/>
          <p:nvPr/>
        </p:nvGrpSpPr>
        <p:grpSpPr>
          <a:xfrm>
            <a:off x="15189200" y="165134"/>
            <a:ext cx="330200" cy="824952"/>
            <a:chOff x="0" y="0"/>
            <a:chExt cx="440267" cy="1099936"/>
          </a:xfrm>
        </p:grpSpPr>
        <p:sp>
          <p:nvSpPr>
            <p:cNvPr id="6" name="Freeform 6"/>
            <p:cNvSpPr/>
            <p:nvPr/>
          </p:nvSpPr>
          <p:spPr>
            <a:xfrm>
              <a:off x="0" y="0"/>
              <a:ext cx="440309" cy="1099947"/>
            </a:xfrm>
            <a:custGeom>
              <a:avLst/>
              <a:gdLst/>
              <a:ahLst/>
              <a:cxnLst/>
              <a:rect l="l" t="t" r="r" b="b"/>
              <a:pathLst>
                <a:path w="440309" h="1099947">
                  <a:moveTo>
                    <a:pt x="0" y="0"/>
                  </a:moveTo>
                  <a:lnTo>
                    <a:pt x="440309" y="0"/>
                  </a:lnTo>
                  <a:lnTo>
                    <a:pt x="440309" y="1099947"/>
                  </a:lnTo>
                  <a:lnTo>
                    <a:pt x="0" y="1099947"/>
                  </a:lnTo>
                  <a:close/>
                </a:path>
              </a:pathLst>
            </a:custGeom>
            <a:solidFill>
              <a:srgbClr val="841910"/>
            </a:solidFill>
          </p:spPr>
        </p:sp>
      </p:grpSp>
      <p:grpSp>
        <p:nvGrpSpPr>
          <p:cNvPr id="7" name="Group 7"/>
          <p:cNvGrpSpPr/>
          <p:nvPr/>
        </p:nvGrpSpPr>
        <p:grpSpPr>
          <a:xfrm>
            <a:off x="14880498" y="165134"/>
            <a:ext cx="207102" cy="824952"/>
            <a:chOff x="0" y="0"/>
            <a:chExt cx="276136" cy="1099936"/>
          </a:xfrm>
        </p:grpSpPr>
        <p:sp>
          <p:nvSpPr>
            <p:cNvPr id="8" name="Freeform 8"/>
            <p:cNvSpPr/>
            <p:nvPr/>
          </p:nvSpPr>
          <p:spPr>
            <a:xfrm>
              <a:off x="0" y="0"/>
              <a:ext cx="276098" cy="1099947"/>
            </a:xfrm>
            <a:custGeom>
              <a:avLst/>
              <a:gdLst/>
              <a:ahLst/>
              <a:cxnLst/>
              <a:rect l="l" t="t" r="r" b="b"/>
              <a:pathLst>
                <a:path w="276098" h="1099947">
                  <a:moveTo>
                    <a:pt x="0" y="0"/>
                  </a:moveTo>
                  <a:lnTo>
                    <a:pt x="276098" y="0"/>
                  </a:lnTo>
                  <a:lnTo>
                    <a:pt x="276098" y="1099947"/>
                  </a:lnTo>
                  <a:lnTo>
                    <a:pt x="0" y="1099947"/>
                  </a:lnTo>
                  <a:close/>
                </a:path>
              </a:pathLst>
            </a:custGeom>
            <a:solidFill>
              <a:srgbClr val="213264"/>
            </a:solidFill>
          </p:spPr>
        </p:sp>
      </p:grpSp>
      <p:grpSp>
        <p:nvGrpSpPr>
          <p:cNvPr id="9" name="Group 9"/>
          <p:cNvGrpSpPr/>
          <p:nvPr/>
        </p:nvGrpSpPr>
        <p:grpSpPr>
          <a:xfrm>
            <a:off x="0" y="10172700"/>
            <a:ext cx="18288000" cy="139700"/>
            <a:chOff x="0" y="0"/>
            <a:chExt cx="24384000" cy="186267"/>
          </a:xfrm>
        </p:grpSpPr>
        <p:sp>
          <p:nvSpPr>
            <p:cNvPr id="10" name="Freeform 10"/>
            <p:cNvSpPr/>
            <p:nvPr/>
          </p:nvSpPr>
          <p:spPr>
            <a:xfrm>
              <a:off x="0" y="0"/>
              <a:ext cx="24384000" cy="186309"/>
            </a:xfrm>
            <a:custGeom>
              <a:avLst/>
              <a:gdLst/>
              <a:ahLst/>
              <a:cxnLst/>
              <a:rect l="l" t="t" r="r" b="b"/>
              <a:pathLst>
                <a:path w="24384000" h="186309">
                  <a:moveTo>
                    <a:pt x="0" y="0"/>
                  </a:moveTo>
                  <a:lnTo>
                    <a:pt x="24384000" y="0"/>
                  </a:lnTo>
                  <a:lnTo>
                    <a:pt x="24384000" y="186309"/>
                  </a:lnTo>
                  <a:lnTo>
                    <a:pt x="0" y="186309"/>
                  </a:lnTo>
                  <a:close/>
                </a:path>
              </a:pathLst>
            </a:custGeom>
            <a:solidFill>
              <a:srgbClr val="213264"/>
            </a:solidFill>
          </p:spPr>
        </p:sp>
      </p:grpSp>
      <p:grpSp>
        <p:nvGrpSpPr>
          <p:cNvPr id="11" name="Group 11"/>
          <p:cNvGrpSpPr/>
          <p:nvPr/>
        </p:nvGrpSpPr>
        <p:grpSpPr>
          <a:xfrm>
            <a:off x="-25400" y="152434"/>
            <a:ext cx="14617656" cy="863052"/>
            <a:chOff x="0" y="0"/>
            <a:chExt cx="19490208" cy="1150736"/>
          </a:xfrm>
        </p:grpSpPr>
        <p:sp>
          <p:nvSpPr>
            <p:cNvPr id="12" name="Freeform 12"/>
            <p:cNvSpPr/>
            <p:nvPr/>
          </p:nvSpPr>
          <p:spPr>
            <a:xfrm>
              <a:off x="33909" y="33909"/>
              <a:ext cx="19422491" cy="1082929"/>
            </a:xfrm>
            <a:custGeom>
              <a:avLst/>
              <a:gdLst/>
              <a:ahLst/>
              <a:cxnLst/>
              <a:rect l="l" t="t" r="r" b="b"/>
              <a:pathLst>
                <a:path w="19422491" h="1082929">
                  <a:moveTo>
                    <a:pt x="0" y="0"/>
                  </a:moveTo>
                  <a:lnTo>
                    <a:pt x="19422491" y="0"/>
                  </a:lnTo>
                  <a:lnTo>
                    <a:pt x="19422491" y="1082929"/>
                  </a:lnTo>
                  <a:lnTo>
                    <a:pt x="0" y="1082929"/>
                  </a:lnTo>
                  <a:close/>
                </a:path>
              </a:pathLst>
            </a:custGeom>
            <a:solidFill>
              <a:srgbClr val="213264"/>
            </a:solidFill>
          </p:spPr>
        </p:sp>
        <p:sp>
          <p:nvSpPr>
            <p:cNvPr id="13" name="Freeform 13"/>
            <p:cNvSpPr/>
            <p:nvPr/>
          </p:nvSpPr>
          <p:spPr>
            <a:xfrm>
              <a:off x="0" y="0"/>
              <a:ext cx="19490310" cy="1150747"/>
            </a:xfrm>
            <a:custGeom>
              <a:avLst/>
              <a:gdLst/>
              <a:ahLst/>
              <a:cxnLst/>
              <a:rect l="l" t="t" r="r" b="b"/>
              <a:pathLst>
                <a:path w="19490310" h="1150747">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id="14" name="TextBox 14"/>
          <p:cNvSpPr txBox="1"/>
          <p:nvPr/>
        </p:nvSpPr>
        <p:spPr>
          <a:xfrm>
            <a:off x="276400" y="181172"/>
            <a:ext cx="7724600" cy="723424"/>
          </a:xfrm>
          <a:prstGeom prst="rect">
            <a:avLst/>
          </a:prstGeom>
        </p:spPr>
        <p:txBody>
          <a:bodyPr lIns="0" tIns="0" rIns="0" bIns="0" rtlCol="0" anchor="t">
            <a:spAutoFit/>
          </a:bodyPr>
          <a:lstStyle/>
          <a:p>
            <a:pPr algn="l">
              <a:lnSpc>
                <a:spcPts val="4320"/>
              </a:lnSpc>
            </a:pPr>
            <a:r>
              <a:rPr lang="en-US" sz="3600">
                <a:solidFill>
                  <a:srgbClr val="FFFFFF"/>
                </a:solidFill>
                <a:latin typeface="Arial"/>
              </a:rPr>
              <a:t>Next Gen Employability Program</a:t>
            </a:r>
          </a:p>
        </p:txBody>
      </p:sp>
      <p:sp>
        <p:nvSpPr>
          <p:cNvPr id="15" name="TextBox 15"/>
          <p:cNvSpPr txBox="1"/>
          <p:nvPr/>
        </p:nvSpPr>
        <p:spPr>
          <a:xfrm>
            <a:off x="353489" y="1389010"/>
            <a:ext cx="5689314" cy="528351"/>
          </a:xfrm>
          <a:prstGeom prst="rect">
            <a:avLst/>
          </a:prstGeom>
        </p:spPr>
        <p:txBody>
          <a:bodyPr lIns="0" tIns="0" rIns="0" bIns="0" rtlCol="0" anchor="t">
            <a:spAutoFit/>
          </a:bodyPr>
          <a:lstStyle/>
          <a:p>
            <a:pPr algn="l">
              <a:lnSpc>
                <a:spcPts val="3840"/>
              </a:lnSpc>
            </a:pPr>
            <a:r>
              <a:rPr lang="en-US" sz="3200">
                <a:solidFill>
                  <a:srgbClr val="213163"/>
                </a:solidFill>
                <a:latin typeface="Arial Bold"/>
              </a:rPr>
              <a:t>Proposed Solution</a:t>
            </a:r>
          </a:p>
        </p:txBody>
      </p:sp>
      <p:sp>
        <p:nvSpPr>
          <p:cNvPr id="16" name="TextBox 16"/>
          <p:cNvSpPr txBox="1"/>
          <p:nvPr/>
        </p:nvSpPr>
        <p:spPr>
          <a:xfrm>
            <a:off x="368744" y="2183487"/>
            <a:ext cx="17028914" cy="6069211"/>
          </a:xfrm>
          <a:prstGeom prst="rect">
            <a:avLst/>
          </a:prstGeom>
        </p:spPr>
        <p:txBody>
          <a:bodyPr lIns="0" tIns="0" rIns="0" bIns="0" rtlCol="0" anchor="t">
            <a:spAutoFit/>
          </a:bodyPr>
          <a:lstStyle/>
          <a:p>
            <a:pPr algn="l">
              <a:lnSpc>
                <a:spcPts val="3840"/>
              </a:lnSpc>
            </a:pPr>
            <a:endParaRPr/>
          </a:p>
          <a:p>
            <a:pPr marL="772160" lvl="1" indent="-386080" algn="l">
              <a:lnSpc>
                <a:spcPts val="3840"/>
              </a:lnSpc>
              <a:buFont typeface="Arial"/>
              <a:buChar char="•"/>
            </a:pPr>
            <a:r>
              <a:rPr lang="en-US" sz="3200">
                <a:solidFill>
                  <a:srgbClr val="0D0D0D"/>
                </a:solidFill>
                <a:latin typeface="Arial"/>
              </a:rPr>
              <a:t>Django Framework Integration: Utilize Django's powerful features for backend development, including ORM for database management and built-in security functionalities.</a:t>
            </a:r>
          </a:p>
          <a:p>
            <a:pPr marL="772160" lvl="1" indent="-386080" algn="l">
              <a:lnSpc>
                <a:spcPts val="3840"/>
              </a:lnSpc>
            </a:pPr>
            <a:endParaRPr lang="en-US" sz="3200">
              <a:solidFill>
                <a:srgbClr val="0D0D0D"/>
              </a:solidFill>
              <a:latin typeface="Arial"/>
            </a:endParaRPr>
          </a:p>
          <a:p>
            <a:pPr marL="772160" lvl="1" indent="-386080" algn="l">
              <a:lnSpc>
                <a:spcPts val="3840"/>
              </a:lnSpc>
            </a:pPr>
            <a:endParaRPr lang="en-US" sz="3200">
              <a:solidFill>
                <a:srgbClr val="0D0D0D"/>
              </a:solidFill>
              <a:latin typeface="Arial"/>
            </a:endParaRPr>
          </a:p>
          <a:p>
            <a:pPr marL="772160" lvl="1" indent="-386080" algn="l">
              <a:lnSpc>
                <a:spcPts val="3840"/>
              </a:lnSpc>
            </a:pPr>
            <a:r>
              <a:rPr lang="en-US" sz="3200">
                <a:solidFill>
                  <a:srgbClr val="0D0D0D"/>
                </a:solidFill>
                <a:latin typeface="Arial Bold"/>
              </a:rPr>
              <a:t>Outcome: </a:t>
            </a:r>
          </a:p>
          <a:p>
            <a:pPr marL="772160" lvl="1" indent="-386080" algn="l">
              <a:lnSpc>
                <a:spcPts val="3840"/>
              </a:lnSpc>
            </a:pPr>
            <a:endParaRPr lang="en-US" sz="3200">
              <a:solidFill>
                <a:srgbClr val="0D0D0D"/>
              </a:solidFill>
              <a:latin typeface="Arial Bold"/>
            </a:endParaRPr>
          </a:p>
          <a:p>
            <a:pPr marL="772160" lvl="1" indent="-386080" algn="l">
              <a:lnSpc>
                <a:spcPts val="3840"/>
              </a:lnSpc>
            </a:pPr>
            <a:r>
              <a:rPr lang="en-US" sz="3200">
                <a:solidFill>
                  <a:srgbClr val="0D0D0D"/>
                </a:solidFill>
                <a:latin typeface="Arial"/>
              </a:rPr>
              <a:t>	A collaborative notes sharing web application that offers seamless real-time collaboration, intuitive user experience, extensive customization options, and robust security measures to enhance productivity and knowledge sharing.</a:t>
            </a:r>
          </a:p>
          <a:p>
            <a:pPr marL="772160" lvl="1" indent="-386080" algn="l">
              <a:lnSpc>
                <a:spcPts val="3840"/>
              </a:lnSpc>
            </a:pPr>
            <a:endParaRPr lang="en-US" sz="3200">
              <a:solidFill>
                <a:srgbClr val="0D0D0D"/>
              </a:solidFill>
              <a:latin typeface="Arial"/>
            </a:endParaRPr>
          </a:p>
        </p:txBody>
      </p:sp>
      <p:sp>
        <p:nvSpPr>
          <p:cNvPr id="17" name="AutoShape 17"/>
          <p:cNvSpPr/>
          <p:nvPr/>
        </p:nvSpPr>
        <p:spPr>
          <a:xfrm rot="3577">
            <a:off x="-9530" y="9351820"/>
            <a:ext cx="18307060" cy="0"/>
          </a:xfrm>
          <a:prstGeom prst="line">
            <a:avLst/>
          </a:prstGeom>
          <a:ln w="9525" cap="rnd">
            <a:solidFill>
              <a:srgbClr val="FFFFFF"/>
            </a:solidFill>
            <a:prstDash val="solid"/>
            <a:headEnd type="none" w="sm" len="sm"/>
            <a:tailEnd type="none" w="sm" len="sm"/>
          </a:ln>
        </p:spPr>
      </p:sp>
      <p:sp>
        <p:nvSpPr>
          <p:cNvPr id="18" name="TextBox 18"/>
          <p:cNvSpPr txBox="1"/>
          <p:nvPr/>
        </p:nvSpPr>
        <p:spPr>
          <a:xfrm>
            <a:off x="368729" y="9470020"/>
            <a:ext cx="1231486" cy="509301"/>
          </a:xfrm>
          <a:prstGeom prst="rect">
            <a:avLst/>
          </a:prstGeom>
        </p:spPr>
        <p:txBody>
          <a:bodyPr lIns="0" tIns="0" rIns="0" bIns="0" rtlCol="0" anchor="t">
            <a:spAutoFit/>
          </a:bodyPr>
          <a:lstStyle/>
          <a:p>
            <a:pPr algn="l">
              <a:lnSpc>
                <a:spcPts val="2400"/>
              </a:lnSpc>
            </a:pPr>
            <a:r>
              <a:rPr lang="en-US" sz="2000">
                <a:solidFill>
                  <a:srgbClr val="000000"/>
                </a:solidFill>
                <a:latin typeface="Arial"/>
              </a:rPr>
              <a:t>Source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1207</Words>
  <Application>Microsoft Office PowerPoint</Application>
  <PresentationFormat>Custom</PresentationFormat>
  <Paragraphs>205</Paragraphs>
  <Slides>27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Bold</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NAVAYUGAN K MN.pptx</dc:title>
  <dc:creator>ADMIN</dc:creator>
  <cp:lastModifiedBy>ADMIN</cp:lastModifiedBy>
  <cp:revision>3</cp:revision>
  <dcterms:created xsi:type="dcterms:W3CDTF">2006-08-16T00:00:00Z</dcterms:created>
  <dcterms:modified xsi:type="dcterms:W3CDTF">2024-04-10T20:28:26Z</dcterms:modified>
  <dc:identifier>DAGCCJS44LI</dc:identifier>
</cp:coreProperties>
</file>